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media/image12.svg" ContentType="image/svg+xml"/>
  <Override PartName="/ppt/media/image14.svg" ContentType="image/svg+xml"/>
  <Override PartName="/ppt/media/image17.svg" ContentType="image/svg+xml"/>
  <Override PartName="/ppt/media/image3.svg" ContentType="image/svg+xml"/>
  <Override PartName="/ppt/media/image8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</p:sldIdLst>
  <p:sldSz cx="18288000" cy="10287000"/>
  <p:notesSz cx="6858000" cy="9144000"/>
  <p:embeddedFontLst>
    <p:embeddedFont>
      <p:font typeface="Canva Sans" panose="020B0503030501040103"/>
      <p:regular r:id="rId34"/>
    </p:embeddedFont>
    <p:embeddedFont>
      <p:font typeface="Impact" panose="020B0806030902050204"/>
      <p:regular r:id="rId35"/>
    </p:embeddedFont>
    <p:embeddedFont>
      <p:font typeface="Oswald Bold" panose="00000800000000000000"/>
      <p:bold r:id="rId36"/>
    </p:embeddedFont>
    <p:embeddedFont>
      <p:font typeface="Canva Sans Bold" panose="020B0803030501040103"/>
      <p:bold r:id="rId37"/>
    </p:embeddedFont>
    <p:embeddedFont>
      <p:font typeface="Calibri" panose="020F0502020204030204" charset="0"/>
      <p:regular r:id="rId38"/>
      <p:bold r:id="rId39"/>
      <p:italic r:id="rId40"/>
      <p:boldItalic r:id="rId4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1" Type="http://schemas.openxmlformats.org/officeDocument/2006/relationships/font" Target="fonts/font8.fntdata"/><Relationship Id="rId40" Type="http://schemas.openxmlformats.org/officeDocument/2006/relationships/font" Target="fonts/font7.fntdata"/><Relationship Id="rId4" Type="http://schemas.openxmlformats.org/officeDocument/2006/relationships/slide" Target="slides/slide2.xml"/><Relationship Id="rId39" Type="http://schemas.openxmlformats.org/officeDocument/2006/relationships/font" Target="fonts/font6.fntdata"/><Relationship Id="rId38" Type="http://schemas.openxmlformats.org/officeDocument/2006/relationships/font" Target="fonts/font5.fntdata"/><Relationship Id="rId37" Type="http://schemas.openxmlformats.org/officeDocument/2006/relationships/font" Target="fonts/font4.fntdata"/><Relationship Id="rId36" Type="http://schemas.openxmlformats.org/officeDocument/2006/relationships/font" Target="fonts/font3.fntdata"/><Relationship Id="rId35" Type="http://schemas.openxmlformats.org/officeDocument/2006/relationships/font" Target="fonts/font2.fntdata"/><Relationship Id="rId34" Type="http://schemas.openxmlformats.org/officeDocument/2006/relationships/font" Target="fonts/font1.fntdata"/><Relationship Id="rId33" Type="http://schemas.openxmlformats.org/officeDocument/2006/relationships/tableStyles" Target="tableStyles.xml"/><Relationship Id="rId32" Type="http://schemas.openxmlformats.org/officeDocument/2006/relationships/viewProps" Target="viewProps.xml"/><Relationship Id="rId31" Type="http://schemas.openxmlformats.org/officeDocument/2006/relationships/presProps" Target="presProps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svg>
</file>

<file path=ppt/media/image18.jpeg>
</file>

<file path=ppt/media/image19.jpeg>
</file>

<file path=ppt/media/image2.png>
</file>

<file path=ppt/media/image3.svg>
</file>

<file path=ppt/media/image4.png>
</file>

<file path=ppt/media/image5.jpeg>
</file>

<file path=ppt/media/image6.jpe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5.jpeg"/><Relationship Id="rId4" Type="http://schemas.openxmlformats.org/officeDocument/2006/relationships/image" Target="../media/image4.png"/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4.png"/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4.png"/><Relationship Id="rId3" Type="http://schemas.openxmlformats.org/officeDocument/2006/relationships/image" Target="../media/image3.svg"/><Relationship Id="rId2" Type="http://schemas.openxmlformats.org/officeDocument/2006/relationships/image" Target="../media/image9.png"/><Relationship Id="rId1" Type="http://schemas.openxmlformats.org/officeDocument/2006/relationships/image" Target="../media/image1.jpe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4.png"/><Relationship Id="rId3" Type="http://schemas.openxmlformats.org/officeDocument/2006/relationships/image" Target="../media/image3.svg"/><Relationship Id="rId2" Type="http://schemas.openxmlformats.org/officeDocument/2006/relationships/image" Target="../media/image9.png"/><Relationship Id="rId1" Type="http://schemas.openxmlformats.org/officeDocument/2006/relationships/image" Target="../media/image1.jpe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4.png"/><Relationship Id="rId3" Type="http://schemas.openxmlformats.org/officeDocument/2006/relationships/image" Target="../media/image3.svg"/><Relationship Id="rId2" Type="http://schemas.openxmlformats.org/officeDocument/2006/relationships/image" Target="../media/image9.png"/><Relationship Id="rId1" Type="http://schemas.openxmlformats.org/officeDocument/2006/relationships/image" Target="../media/image1.jpeg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image" Target="../media/image14.svg"/><Relationship Id="rId8" Type="http://schemas.openxmlformats.org/officeDocument/2006/relationships/image" Target="../media/image13.png"/><Relationship Id="rId7" Type="http://schemas.openxmlformats.org/officeDocument/2006/relationships/image" Target="../media/image4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jpeg"/><Relationship Id="rId3" Type="http://schemas.openxmlformats.org/officeDocument/2006/relationships/image" Target="../media/image3.svg"/><Relationship Id="rId2" Type="http://schemas.openxmlformats.org/officeDocument/2006/relationships/image" Target="../media/image9.png"/><Relationship Id="rId10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15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3.svg"/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3.svg"/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3.svg"/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3.svg"/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9" Type="http://schemas.openxmlformats.org/officeDocument/2006/relationships/image" Target="../media/image12.svg"/><Relationship Id="rId8" Type="http://schemas.openxmlformats.org/officeDocument/2006/relationships/image" Target="../media/image11.png"/><Relationship Id="rId7" Type="http://schemas.openxmlformats.org/officeDocument/2006/relationships/image" Target="../media/image14.svg"/><Relationship Id="rId6" Type="http://schemas.openxmlformats.org/officeDocument/2006/relationships/image" Target="../media/image13.png"/><Relationship Id="rId5" Type="http://schemas.openxmlformats.org/officeDocument/2006/relationships/image" Target="../media/image4.png"/><Relationship Id="rId4" Type="http://schemas.openxmlformats.org/officeDocument/2006/relationships/image" Target="../media/image18.jpeg"/><Relationship Id="rId3" Type="http://schemas.openxmlformats.org/officeDocument/2006/relationships/image" Target="../media/image3.svg"/><Relationship Id="rId2" Type="http://schemas.openxmlformats.org/officeDocument/2006/relationships/image" Target="../media/image9.png"/><Relationship Id="rId10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7" Type="http://schemas.openxmlformats.org/officeDocument/2006/relationships/image" Target="../media/image3.svg"/><Relationship Id="rId6" Type="http://schemas.openxmlformats.org/officeDocument/2006/relationships/image" Target="../media/image2.png"/><Relationship Id="rId5" Type="http://schemas.openxmlformats.org/officeDocument/2006/relationships/image" Target="../media/image8.svg"/><Relationship Id="rId4" Type="http://schemas.openxmlformats.org/officeDocument/2006/relationships/image" Target="../media/image7.png"/><Relationship Id="rId3" Type="http://schemas.openxmlformats.org/officeDocument/2006/relationships/image" Target="../media/image1.jpeg"/><Relationship Id="rId2" Type="http://schemas.openxmlformats.org/officeDocument/2006/relationships/image" Target="../media/image6.jpeg"/><Relationship Id="rId1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3.svg"/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3.svg"/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3.svg"/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image" Target="../media/image15.png"/></Relationships>
</file>

<file path=ppt/slides/_rels/slide23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3.svg"/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image" Target="../media/image15.png"/></Relationships>
</file>

<file path=ppt/slides/_rels/slide2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.xml"/><Relationship Id="rId8" Type="http://schemas.openxmlformats.org/officeDocument/2006/relationships/image" Target="../media/image12.svg"/><Relationship Id="rId7" Type="http://schemas.openxmlformats.org/officeDocument/2006/relationships/image" Target="../media/image11.png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9.jpeg"/><Relationship Id="rId3" Type="http://schemas.openxmlformats.org/officeDocument/2006/relationships/image" Target="../media/image3.svg"/><Relationship Id="rId2" Type="http://schemas.openxmlformats.org/officeDocument/2006/relationships/image" Target="../media/image9.png"/><Relationship Id="rId1" Type="http://schemas.openxmlformats.org/officeDocument/2006/relationships/image" Target="../media/image1.jpeg"/></Relationships>
</file>

<file path=ppt/slides/_rels/slide25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3.svg"/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image" Target="../media/image15.png"/></Relationships>
</file>

<file path=ppt/slides/_rels/slide26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3.svg"/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image" Target="../media/image15.png"/></Relationships>
</file>

<file path=ppt/slides/_rels/slide27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3.svg"/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image" Target="../media/image15.png"/></Relationships>
</file>

<file path=ppt/slides/_rels/slide2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4.png"/><Relationship Id="rId3" Type="http://schemas.openxmlformats.org/officeDocument/2006/relationships/image" Target="../media/image3.svg"/><Relationship Id="rId2" Type="http://schemas.openxmlformats.org/officeDocument/2006/relationships/image" Target="../media/image9.png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3.svg"/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4.png"/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4.png"/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4.png"/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4.png"/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-2583359" y="342900"/>
            <a:ext cx="19875403" cy="14053566"/>
            <a:chOff x="0" y="0"/>
            <a:chExt cx="26500537" cy="1873808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6500537" cy="18738088"/>
            </a:xfrm>
            <a:custGeom>
              <a:avLst/>
              <a:gdLst/>
              <a:ahLst/>
              <a:cxnLst/>
              <a:rect l="l" t="t" r="r" b="b"/>
              <a:pathLst>
                <a:path w="26500537" h="18738088">
                  <a:moveTo>
                    <a:pt x="0" y="0"/>
                  </a:moveTo>
                  <a:lnTo>
                    <a:pt x="26500537" y="0"/>
                  </a:lnTo>
                  <a:lnTo>
                    <a:pt x="26500537" y="18738088"/>
                  </a:lnTo>
                  <a:lnTo>
                    <a:pt x="0" y="187380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">
                <a:alphaModFix amt="14000"/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 flipH="1">
              <a:off x="21215609" y="10250613"/>
              <a:ext cx="3518302" cy="3516836"/>
            </a:xfrm>
            <a:custGeom>
              <a:avLst/>
              <a:gdLst/>
              <a:ahLst/>
              <a:cxnLst/>
              <a:rect l="l" t="t" r="r" b="b"/>
              <a:pathLst>
                <a:path w="3518302" h="3516836">
                  <a:moveTo>
                    <a:pt x="3518302" y="0"/>
                  </a:moveTo>
                  <a:lnTo>
                    <a:pt x="0" y="0"/>
                  </a:lnTo>
                  <a:lnTo>
                    <a:pt x="0" y="3516837"/>
                  </a:lnTo>
                  <a:lnTo>
                    <a:pt x="3518302" y="3516837"/>
                  </a:lnTo>
                  <a:lnTo>
                    <a:pt x="3518302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5" name="Freeform 5"/>
          <p:cNvSpPr/>
          <p:nvPr/>
        </p:nvSpPr>
        <p:spPr>
          <a:xfrm>
            <a:off x="-2914017" y="1559260"/>
            <a:ext cx="20591987" cy="12020572"/>
          </a:xfrm>
          <a:custGeom>
            <a:avLst/>
            <a:gdLst/>
            <a:ahLst/>
            <a:cxnLst/>
            <a:rect l="l" t="t" r="r" b="b"/>
            <a:pathLst>
              <a:path w="20591987" h="12020572">
                <a:moveTo>
                  <a:pt x="0" y="0"/>
                </a:moveTo>
                <a:lnTo>
                  <a:pt x="20591987" y="0"/>
                </a:lnTo>
                <a:lnTo>
                  <a:pt x="20591987" y="12020573"/>
                </a:lnTo>
                <a:lnTo>
                  <a:pt x="0" y="1202057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 rot="0">
            <a:off x="6640449" y="3927697"/>
            <a:ext cx="1483054" cy="448621"/>
            <a:chOff x="0" y="0"/>
            <a:chExt cx="390599" cy="11815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90599" cy="118155"/>
            </a:xfrm>
            <a:custGeom>
              <a:avLst/>
              <a:gdLst/>
              <a:ahLst/>
              <a:cxnLst/>
              <a:rect l="l" t="t" r="r" b="b"/>
              <a:pathLst>
                <a:path w="390599" h="118155">
                  <a:moveTo>
                    <a:pt x="59078" y="0"/>
                  </a:moveTo>
                  <a:lnTo>
                    <a:pt x="331521" y="0"/>
                  </a:lnTo>
                  <a:cubicBezTo>
                    <a:pt x="347189" y="0"/>
                    <a:pt x="362216" y="6224"/>
                    <a:pt x="373295" y="17303"/>
                  </a:cubicBezTo>
                  <a:cubicBezTo>
                    <a:pt x="384374" y="28383"/>
                    <a:pt x="390599" y="43409"/>
                    <a:pt x="390599" y="59078"/>
                  </a:cubicBezTo>
                  <a:lnTo>
                    <a:pt x="390599" y="59078"/>
                  </a:lnTo>
                  <a:cubicBezTo>
                    <a:pt x="390599" y="74746"/>
                    <a:pt x="384374" y="89773"/>
                    <a:pt x="373295" y="100852"/>
                  </a:cubicBezTo>
                  <a:cubicBezTo>
                    <a:pt x="362216" y="111931"/>
                    <a:pt x="347189" y="118155"/>
                    <a:pt x="331521" y="118155"/>
                  </a:cubicBezTo>
                  <a:lnTo>
                    <a:pt x="59078" y="118155"/>
                  </a:lnTo>
                  <a:cubicBezTo>
                    <a:pt x="43409" y="118155"/>
                    <a:pt x="28383" y="111931"/>
                    <a:pt x="17303" y="100852"/>
                  </a:cubicBezTo>
                  <a:cubicBezTo>
                    <a:pt x="6224" y="89773"/>
                    <a:pt x="0" y="74746"/>
                    <a:pt x="0" y="59078"/>
                  </a:cubicBezTo>
                  <a:lnTo>
                    <a:pt x="0" y="59078"/>
                  </a:lnTo>
                  <a:cubicBezTo>
                    <a:pt x="0" y="43409"/>
                    <a:pt x="6224" y="28383"/>
                    <a:pt x="17303" y="17303"/>
                  </a:cubicBezTo>
                  <a:cubicBezTo>
                    <a:pt x="28383" y="6224"/>
                    <a:pt x="43409" y="0"/>
                    <a:pt x="59078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390599" cy="1562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r>
                <a:rPr lang="en-US" sz="1900">
                  <a:solidFill>
                    <a:srgbClr val="FFFFFF"/>
                  </a:solidFill>
                  <a:latin typeface="Canva Sans" panose="020B0503030501040103"/>
                  <a:ea typeface="Canva Sans" panose="020B0503030501040103"/>
                  <a:cs typeface="Canva Sans" panose="020B0503030501040103"/>
                  <a:sym typeface="Canva Sans" panose="020B0503030501040103"/>
                </a:rPr>
                <a:t>OneP</a:t>
              </a:r>
              <a:endParaRPr lang="en-US" sz="1900">
                <a:solidFill>
                  <a:srgbClr val="FFFFFF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endParaRPr>
            </a:p>
          </p:txBody>
        </p:sp>
      </p:grpSp>
      <p:grpSp>
        <p:nvGrpSpPr>
          <p:cNvPr id="9" name="Group 9"/>
          <p:cNvGrpSpPr/>
          <p:nvPr/>
        </p:nvGrpSpPr>
        <p:grpSpPr>
          <a:xfrm rot="0">
            <a:off x="1292528" y="8945762"/>
            <a:ext cx="16385237" cy="4683243"/>
            <a:chOff x="0" y="0"/>
            <a:chExt cx="4315453" cy="1233447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4315453" cy="1233447"/>
            </a:xfrm>
            <a:custGeom>
              <a:avLst/>
              <a:gdLst/>
              <a:ahLst/>
              <a:cxnLst/>
              <a:rect l="l" t="t" r="r" b="b"/>
              <a:pathLst>
                <a:path w="4315453" h="1233447">
                  <a:moveTo>
                    <a:pt x="0" y="0"/>
                  </a:moveTo>
                  <a:lnTo>
                    <a:pt x="4315453" y="0"/>
                  </a:lnTo>
                  <a:lnTo>
                    <a:pt x="4315453" y="1233447"/>
                  </a:lnTo>
                  <a:lnTo>
                    <a:pt x="0" y="1233447"/>
                  </a:lnTo>
                  <a:close/>
                </a:path>
              </a:pathLst>
            </a:custGeom>
            <a:solidFill>
              <a:srgbClr val="428CE2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4315453" cy="12715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2" name="Group 12"/>
          <p:cNvGrpSpPr/>
          <p:nvPr/>
        </p:nvGrpSpPr>
        <p:grpSpPr>
          <a:xfrm rot="0">
            <a:off x="-2667000" y="-38100"/>
            <a:ext cx="10039350" cy="10524490"/>
            <a:chOff x="0" y="0"/>
            <a:chExt cx="13383959" cy="14141876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5"/>
            <a:srcRect l="36866"/>
            <a:stretch>
              <a:fillRect/>
            </a:stretch>
          </p:blipFill>
          <p:spPr>
            <a:xfrm>
              <a:off x="0" y="0"/>
              <a:ext cx="13383959" cy="14141876"/>
            </a:xfrm>
            <a:prstGeom prst="rect">
              <a:avLst/>
            </a:prstGeom>
          </p:spPr>
        </p:pic>
      </p:grpSp>
      <p:sp>
        <p:nvSpPr>
          <p:cNvPr id="14" name="TextBox 14"/>
          <p:cNvSpPr txBox="1"/>
          <p:nvPr/>
        </p:nvSpPr>
        <p:spPr>
          <a:xfrm>
            <a:off x="9444022" y="1676772"/>
            <a:ext cx="8843978" cy="3926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345"/>
              </a:lnSpc>
            </a:pPr>
            <a:r>
              <a:rPr lang="en-US" sz="10995" b="1" i="1" spc="-439">
                <a:solidFill>
                  <a:srgbClr val="418CE3"/>
                </a:solidFill>
                <a:latin typeface="Heading Now 91-98 Bold Italics" panose="00000800000000000000"/>
                <a:ea typeface="Heading Now 91-98 Bold Italics" panose="00000800000000000000"/>
                <a:cs typeface="Heading Now 91-98 Bold Italics" panose="00000800000000000000"/>
                <a:sym typeface="Heading Now 91-98 Bold Italics" panose="00000800000000000000"/>
              </a:rPr>
              <a:t>HOW TO DEAL WITH</a:t>
            </a:r>
            <a:endParaRPr lang="en-US" sz="10995" b="1" i="1" spc="-439">
              <a:solidFill>
                <a:srgbClr val="418CE3"/>
              </a:solidFill>
              <a:latin typeface="Heading Now 91-98 Bold Italics" panose="00000800000000000000"/>
              <a:ea typeface="Heading Now 91-98 Bold Italics" panose="00000800000000000000"/>
              <a:cs typeface="Heading Now 91-98 Bold Italics" panose="00000800000000000000"/>
              <a:sym typeface="Heading Now 91-98 Bold Italics" panose="00000800000000000000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6041105" y="5834203"/>
            <a:ext cx="15649812" cy="38231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925"/>
              </a:lnSpc>
            </a:pPr>
            <a:r>
              <a:rPr lang="en-US" sz="27410" b="1" i="1">
                <a:solidFill>
                  <a:srgbClr val="FFFFFF"/>
                </a:solidFill>
                <a:latin typeface="Heading Now 11-18 Bold Italics" panose="00000800000000000000"/>
                <a:ea typeface="Heading Now 11-18 Bold Italics" panose="00000800000000000000"/>
                <a:cs typeface="Heading Now 11-18 Bold Italics" panose="00000800000000000000"/>
                <a:sym typeface="Heading Now 11-18 Bold Italics" panose="00000800000000000000"/>
              </a:rPr>
              <a:t>COMPETITORS</a:t>
            </a:r>
            <a:endParaRPr lang="en-US" sz="27410" b="1" i="1">
              <a:solidFill>
                <a:srgbClr val="FFFFFF"/>
              </a:solidFill>
              <a:latin typeface="Heading Now 11-18 Bold Italics" panose="00000800000000000000"/>
              <a:ea typeface="Heading Now 11-18 Bold Italics" panose="00000800000000000000"/>
              <a:cs typeface="Heading Now 11-18 Bold Italics" panose="00000800000000000000"/>
              <a:sym typeface="Heading Now 11-18 Bold Italics" panose="0000080000000000000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6640449" y="3927697"/>
            <a:ext cx="1483054" cy="448621"/>
            <a:chOff x="0" y="0"/>
            <a:chExt cx="390599" cy="11815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90599" cy="118155"/>
            </a:xfrm>
            <a:custGeom>
              <a:avLst/>
              <a:gdLst/>
              <a:ahLst/>
              <a:cxnLst/>
              <a:rect l="l" t="t" r="r" b="b"/>
              <a:pathLst>
                <a:path w="390599" h="118155">
                  <a:moveTo>
                    <a:pt x="59078" y="0"/>
                  </a:moveTo>
                  <a:lnTo>
                    <a:pt x="331521" y="0"/>
                  </a:lnTo>
                  <a:cubicBezTo>
                    <a:pt x="347189" y="0"/>
                    <a:pt x="362216" y="6224"/>
                    <a:pt x="373295" y="17303"/>
                  </a:cubicBezTo>
                  <a:cubicBezTo>
                    <a:pt x="384374" y="28383"/>
                    <a:pt x="390599" y="43409"/>
                    <a:pt x="390599" y="59078"/>
                  </a:cubicBezTo>
                  <a:lnTo>
                    <a:pt x="390599" y="59078"/>
                  </a:lnTo>
                  <a:cubicBezTo>
                    <a:pt x="390599" y="74746"/>
                    <a:pt x="384374" y="89773"/>
                    <a:pt x="373295" y="100852"/>
                  </a:cubicBezTo>
                  <a:cubicBezTo>
                    <a:pt x="362216" y="111931"/>
                    <a:pt x="347189" y="118155"/>
                    <a:pt x="331521" y="118155"/>
                  </a:cubicBezTo>
                  <a:lnTo>
                    <a:pt x="59078" y="118155"/>
                  </a:lnTo>
                  <a:cubicBezTo>
                    <a:pt x="43409" y="118155"/>
                    <a:pt x="28383" y="111931"/>
                    <a:pt x="17303" y="100852"/>
                  </a:cubicBezTo>
                  <a:cubicBezTo>
                    <a:pt x="6224" y="89773"/>
                    <a:pt x="0" y="74746"/>
                    <a:pt x="0" y="59078"/>
                  </a:cubicBezTo>
                  <a:lnTo>
                    <a:pt x="0" y="59078"/>
                  </a:lnTo>
                  <a:cubicBezTo>
                    <a:pt x="0" y="43409"/>
                    <a:pt x="6224" y="28383"/>
                    <a:pt x="17303" y="17303"/>
                  </a:cubicBezTo>
                  <a:cubicBezTo>
                    <a:pt x="28383" y="6224"/>
                    <a:pt x="43409" y="0"/>
                    <a:pt x="59078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390599" cy="1562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r>
                <a:rPr lang="en-US" sz="1900">
                  <a:solidFill>
                    <a:srgbClr val="FFFFFF"/>
                  </a:solidFill>
                  <a:latin typeface="Canva Sans" panose="020B0503030501040103"/>
                  <a:ea typeface="Canva Sans" panose="020B0503030501040103"/>
                  <a:cs typeface="Canva Sans" panose="020B0503030501040103"/>
                  <a:sym typeface="Canva Sans" panose="020B0503030501040103"/>
                </a:rPr>
                <a:t>OneP</a:t>
              </a:r>
              <a:endParaRPr lang="en-US" sz="1900">
                <a:solidFill>
                  <a:srgbClr val="FFFFFF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 rot="0">
            <a:off x="-4094691" y="-162842"/>
            <a:ext cx="22535091" cy="11335124"/>
            <a:chOff x="0" y="0"/>
            <a:chExt cx="5935168" cy="29853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935168" cy="2985383"/>
            </a:xfrm>
            <a:custGeom>
              <a:avLst/>
              <a:gdLst/>
              <a:ahLst/>
              <a:cxnLst/>
              <a:rect l="l" t="t" r="r" b="b"/>
              <a:pathLst>
                <a:path w="5935168" h="2985383">
                  <a:moveTo>
                    <a:pt x="0" y="0"/>
                  </a:moveTo>
                  <a:lnTo>
                    <a:pt x="5935168" y="0"/>
                  </a:lnTo>
                  <a:lnTo>
                    <a:pt x="5935168" y="2985383"/>
                  </a:lnTo>
                  <a:lnTo>
                    <a:pt x="0" y="2985383"/>
                  </a:lnTo>
                  <a:close/>
                </a:path>
              </a:pathLst>
            </a:custGeom>
            <a:solidFill>
              <a:srgbClr val="428CE2">
                <a:alpha val="7843"/>
              </a:srgbClr>
            </a:solidFill>
            <a:ln w="38100" cap="sq">
              <a:solidFill>
                <a:srgbClr val="05014A">
                  <a:alpha val="7843"/>
                </a:srgbClr>
              </a:soli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5935168" cy="302348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grpSp>
        <p:nvGrpSpPr>
          <p:cNvPr id="8" name="Group 8"/>
          <p:cNvGrpSpPr/>
          <p:nvPr/>
        </p:nvGrpSpPr>
        <p:grpSpPr>
          <a:xfrm rot="0">
            <a:off x="-262434" y="0"/>
            <a:ext cx="19875403" cy="14053566"/>
            <a:chOff x="0" y="0"/>
            <a:chExt cx="26500537" cy="1873808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6500537" cy="18738088"/>
            </a:xfrm>
            <a:custGeom>
              <a:avLst/>
              <a:gdLst/>
              <a:ahLst/>
              <a:cxnLst/>
              <a:rect l="l" t="t" r="r" b="b"/>
              <a:pathLst>
                <a:path w="26500537" h="18738088">
                  <a:moveTo>
                    <a:pt x="0" y="0"/>
                  </a:moveTo>
                  <a:lnTo>
                    <a:pt x="26500537" y="0"/>
                  </a:lnTo>
                  <a:lnTo>
                    <a:pt x="26500537" y="18738088"/>
                  </a:lnTo>
                  <a:lnTo>
                    <a:pt x="0" y="187380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">
                <a:alphaModFix amt="14000"/>
              </a:blip>
              <a:stretch>
                <a:fillRect/>
              </a:stretch>
            </a:blipFill>
          </p:spPr>
        </p:sp>
        <p:sp>
          <p:nvSpPr>
            <p:cNvPr id="10" name="Freeform 10"/>
            <p:cNvSpPr/>
            <p:nvPr/>
          </p:nvSpPr>
          <p:spPr>
            <a:xfrm flipH="1">
              <a:off x="21215609" y="10250613"/>
              <a:ext cx="3518302" cy="3516836"/>
            </a:xfrm>
            <a:custGeom>
              <a:avLst/>
              <a:gdLst/>
              <a:ahLst/>
              <a:cxnLst/>
              <a:rect l="l" t="t" r="r" b="b"/>
              <a:pathLst>
                <a:path w="3518302" h="3516836">
                  <a:moveTo>
                    <a:pt x="3518302" y="0"/>
                  </a:moveTo>
                  <a:lnTo>
                    <a:pt x="0" y="0"/>
                  </a:lnTo>
                  <a:lnTo>
                    <a:pt x="0" y="3516837"/>
                  </a:lnTo>
                  <a:lnTo>
                    <a:pt x="3518302" y="3516837"/>
                  </a:lnTo>
                  <a:lnTo>
                    <a:pt x="3518302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11" name="Freeform 11"/>
          <p:cNvSpPr/>
          <p:nvPr/>
        </p:nvSpPr>
        <p:spPr>
          <a:xfrm>
            <a:off x="-497849" y="0"/>
            <a:ext cx="20591987" cy="12020572"/>
          </a:xfrm>
          <a:custGeom>
            <a:avLst/>
            <a:gdLst/>
            <a:ahLst/>
            <a:cxnLst/>
            <a:rect l="l" t="t" r="r" b="b"/>
            <a:pathLst>
              <a:path w="20591987" h="12020572">
                <a:moveTo>
                  <a:pt x="0" y="0"/>
                </a:moveTo>
                <a:lnTo>
                  <a:pt x="20591987" y="0"/>
                </a:lnTo>
                <a:lnTo>
                  <a:pt x="20591987" y="12020572"/>
                </a:lnTo>
                <a:lnTo>
                  <a:pt x="0" y="1202057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aphicFrame>
        <p:nvGraphicFramePr>
          <p:cNvPr id="12" name="Table 12"/>
          <p:cNvGraphicFramePr>
            <a:graphicFrameLocks noGrp="1"/>
          </p:cNvGraphicFramePr>
          <p:nvPr/>
        </p:nvGraphicFramePr>
        <p:xfrm>
          <a:off x="3211310" y="1275425"/>
          <a:ext cx="12234245" cy="7736152"/>
        </p:xfrm>
        <a:graphic>
          <a:graphicData uri="http://schemas.openxmlformats.org/drawingml/2006/table">
            <a:tbl>
              <a:tblPr/>
              <a:tblGrid>
                <a:gridCol w="5976848"/>
                <a:gridCol w="6257396"/>
              </a:tblGrid>
              <a:tr h="1934038">
                <a:tc>
                  <a:txBody>
                    <a:bodyPr rtlCol="0"/>
                    <a:lstStyle/>
                    <a:p>
                      <a:pPr algn="ctr">
                        <a:lnSpc>
                          <a:spcPts val="8400"/>
                        </a:lnSpc>
                        <a:defRPr/>
                      </a:pPr>
                      <a:r>
                        <a:rPr lang="en-US" sz="6000" b="1">
                          <a:solidFill>
                            <a:srgbClr val="05014A"/>
                          </a:solidFill>
                          <a:latin typeface="Helvetica Now Bold" panose="020B0804030202020204"/>
                          <a:ea typeface="Helvetica Now Bold" panose="020B0804030202020204"/>
                          <a:cs typeface="Helvetica Now Bold" panose="020B0804030202020204"/>
                          <a:sym typeface="Helvetica Now Bold" panose="020B0804030202020204"/>
                        </a:rPr>
                        <a:t>TOTAL MP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8400"/>
                        </a:lnSpc>
                        <a:defRPr/>
                      </a:pPr>
                      <a:r>
                        <a:rPr lang="en-US" sz="6000" b="1">
                          <a:solidFill>
                            <a:srgbClr val="05014A"/>
                          </a:solidFill>
                          <a:latin typeface="Helvetica Now Bold" panose="020B0804030202020204"/>
                          <a:ea typeface="Helvetica Now Bold" panose="020B0804030202020204"/>
                          <a:cs typeface="Helvetica Now Bold" panose="020B0804030202020204"/>
                          <a:sym typeface="Helvetica Now Bold" panose="020B0804030202020204"/>
                        </a:rPr>
                        <a:t>DEPENDENTS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34038">
                <a:tc>
                  <a:txBody>
                    <a:bodyPr rtlCol="0"/>
                    <a:lstStyle/>
                    <a:p>
                      <a:pPr algn="ctr">
                        <a:lnSpc>
                          <a:spcPts val="8400"/>
                        </a:lnSpc>
                        <a:defRPr/>
                      </a:pPr>
                      <a:r>
                        <a:rPr lang="en-US" sz="6000" b="1">
                          <a:solidFill>
                            <a:srgbClr val="05014A"/>
                          </a:solidFill>
                          <a:latin typeface="Helvetica Now Bold" panose="020B0804030202020204"/>
                          <a:ea typeface="Helvetica Now Bold" panose="020B0804030202020204"/>
                          <a:cs typeface="Helvetica Now Bold" panose="020B0804030202020204"/>
                          <a:sym typeface="Helvetica Now Bold" panose="020B0804030202020204"/>
                        </a:rPr>
                        <a:t>3,400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8400"/>
                        </a:lnSpc>
                        <a:defRPr/>
                      </a:pPr>
                      <a:r>
                        <a:rPr lang="en-US" sz="6000" b="1">
                          <a:solidFill>
                            <a:srgbClr val="05014A"/>
                          </a:solidFill>
                          <a:latin typeface="Helvetica Now Bold" panose="020B0804030202020204"/>
                          <a:ea typeface="Helvetica Now Bold" panose="020B0804030202020204"/>
                          <a:cs typeface="Helvetica Now Bold" panose="020B0804030202020204"/>
                          <a:sym typeface="Helvetica Now Bold" panose="020B0804030202020204"/>
                        </a:rPr>
                        <a:t>2,400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34038">
                <a:tc>
                  <a:txBody>
                    <a:bodyPr rtlCol="0"/>
                    <a:lstStyle/>
                    <a:p>
                      <a:pPr algn="ctr">
                        <a:lnSpc>
                          <a:spcPts val="8400"/>
                        </a:lnSpc>
                        <a:defRPr/>
                      </a:pPr>
                      <a:r>
                        <a:rPr lang="en-US" sz="6000" b="1">
                          <a:solidFill>
                            <a:srgbClr val="05014A"/>
                          </a:solidFill>
                          <a:latin typeface="Helvetica Now Bold" panose="020B0804030202020204"/>
                          <a:ea typeface="Helvetica Now Bold" panose="020B0804030202020204"/>
                          <a:cs typeface="Helvetica Now Bold" panose="020B0804030202020204"/>
                          <a:sym typeface="Helvetica Now Bold" panose="020B0804030202020204"/>
                        </a:rPr>
                        <a:t>240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8400"/>
                        </a:lnSpc>
                        <a:defRPr/>
                      </a:pPr>
                      <a:r>
                        <a:rPr lang="en-US" sz="6000" b="1">
                          <a:solidFill>
                            <a:srgbClr val="05014A"/>
                          </a:solidFill>
                          <a:latin typeface="Helvetica Now Bold" panose="020B0804030202020204"/>
                          <a:ea typeface="Helvetica Now Bold" panose="020B0804030202020204"/>
                          <a:cs typeface="Helvetica Now Bold" panose="020B0804030202020204"/>
                          <a:sym typeface="Helvetica Now Bold" panose="020B0804030202020204"/>
                        </a:rPr>
                        <a:t>10%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34038">
                <a:tc>
                  <a:txBody>
                    <a:bodyPr rtlCol="0"/>
                    <a:lstStyle/>
                    <a:p>
                      <a:pPr algn="ctr">
                        <a:lnSpc>
                          <a:spcPts val="8400"/>
                        </a:lnSpc>
                        <a:defRPr/>
                      </a:pPr>
                      <a:r>
                        <a:rPr lang="en-US" sz="6000" b="1">
                          <a:solidFill>
                            <a:srgbClr val="05014A"/>
                          </a:solidFill>
                          <a:latin typeface="Helvetica Now Bold" panose="020B0804030202020204"/>
                          <a:ea typeface="Helvetica Now Bold" panose="020B0804030202020204"/>
                          <a:cs typeface="Helvetica Now Bold" panose="020B0804030202020204"/>
                          <a:sym typeface="Helvetica Now Bold" panose="020B0804030202020204"/>
                        </a:rPr>
                        <a:t>3,640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8400"/>
                        </a:lnSpc>
                        <a:defRPr/>
                      </a:pPr>
                      <a:r>
                        <a:rPr lang="en-US" sz="6000" b="1">
                          <a:solidFill>
                            <a:srgbClr val="05014A"/>
                          </a:solidFill>
                          <a:latin typeface="Helvetica Now Bold" panose="020B0804030202020204"/>
                          <a:ea typeface="Helvetica Now Bold" panose="020B0804030202020204"/>
                          <a:cs typeface="Helvetica Now Bold" panose="020B0804030202020204"/>
                          <a:sym typeface="Helvetica Now Bold" panose="020B0804030202020204"/>
                        </a:rPr>
                        <a:t>240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6640449" y="3927697"/>
            <a:ext cx="1483054" cy="448621"/>
            <a:chOff x="0" y="0"/>
            <a:chExt cx="390599" cy="11815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90599" cy="118155"/>
            </a:xfrm>
            <a:custGeom>
              <a:avLst/>
              <a:gdLst/>
              <a:ahLst/>
              <a:cxnLst/>
              <a:rect l="l" t="t" r="r" b="b"/>
              <a:pathLst>
                <a:path w="390599" h="118155">
                  <a:moveTo>
                    <a:pt x="59078" y="0"/>
                  </a:moveTo>
                  <a:lnTo>
                    <a:pt x="331521" y="0"/>
                  </a:lnTo>
                  <a:cubicBezTo>
                    <a:pt x="347189" y="0"/>
                    <a:pt x="362216" y="6224"/>
                    <a:pt x="373295" y="17303"/>
                  </a:cubicBezTo>
                  <a:cubicBezTo>
                    <a:pt x="384374" y="28383"/>
                    <a:pt x="390599" y="43409"/>
                    <a:pt x="390599" y="59078"/>
                  </a:cubicBezTo>
                  <a:lnTo>
                    <a:pt x="390599" y="59078"/>
                  </a:lnTo>
                  <a:cubicBezTo>
                    <a:pt x="390599" y="74746"/>
                    <a:pt x="384374" y="89773"/>
                    <a:pt x="373295" y="100852"/>
                  </a:cubicBezTo>
                  <a:cubicBezTo>
                    <a:pt x="362216" y="111931"/>
                    <a:pt x="347189" y="118155"/>
                    <a:pt x="331521" y="118155"/>
                  </a:cubicBezTo>
                  <a:lnTo>
                    <a:pt x="59078" y="118155"/>
                  </a:lnTo>
                  <a:cubicBezTo>
                    <a:pt x="43409" y="118155"/>
                    <a:pt x="28383" y="111931"/>
                    <a:pt x="17303" y="100852"/>
                  </a:cubicBezTo>
                  <a:cubicBezTo>
                    <a:pt x="6224" y="89773"/>
                    <a:pt x="0" y="74746"/>
                    <a:pt x="0" y="59078"/>
                  </a:cubicBezTo>
                  <a:lnTo>
                    <a:pt x="0" y="59078"/>
                  </a:lnTo>
                  <a:cubicBezTo>
                    <a:pt x="0" y="43409"/>
                    <a:pt x="6224" y="28383"/>
                    <a:pt x="17303" y="17303"/>
                  </a:cubicBezTo>
                  <a:cubicBezTo>
                    <a:pt x="28383" y="6224"/>
                    <a:pt x="43409" y="0"/>
                    <a:pt x="59078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390599" cy="1562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r>
                <a:rPr lang="en-US" sz="1900">
                  <a:solidFill>
                    <a:srgbClr val="FFFFFF"/>
                  </a:solidFill>
                  <a:latin typeface="Canva Sans" panose="020B0503030501040103"/>
                  <a:ea typeface="Canva Sans" panose="020B0503030501040103"/>
                  <a:cs typeface="Canva Sans" panose="020B0503030501040103"/>
                  <a:sym typeface="Canva Sans" panose="020B0503030501040103"/>
                </a:rPr>
                <a:t>OneP</a:t>
              </a:r>
              <a:endParaRPr lang="en-US" sz="1900">
                <a:solidFill>
                  <a:srgbClr val="FFFFFF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 rot="0">
            <a:off x="-4094691" y="-162842"/>
            <a:ext cx="22535091" cy="11335124"/>
            <a:chOff x="0" y="0"/>
            <a:chExt cx="5935168" cy="29853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935168" cy="2985383"/>
            </a:xfrm>
            <a:custGeom>
              <a:avLst/>
              <a:gdLst/>
              <a:ahLst/>
              <a:cxnLst/>
              <a:rect l="l" t="t" r="r" b="b"/>
              <a:pathLst>
                <a:path w="5935168" h="2985383">
                  <a:moveTo>
                    <a:pt x="0" y="0"/>
                  </a:moveTo>
                  <a:lnTo>
                    <a:pt x="5935168" y="0"/>
                  </a:lnTo>
                  <a:lnTo>
                    <a:pt x="5935168" y="2985383"/>
                  </a:lnTo>
                  <a:lnTo>
                    <a:pt x="0" y="2985383"/>
                  </a:lnTo>
                  <a:close/>
                </a:path>
              </a:pathLst>
            </a:custGeom>
            <a:solidFill>
              <a:srgbClr val="428CE2">
                <a:alpha val="7843"/>
              </a:srgbClr>
            </a:solidFill>
            <a:ln w="38100" cap="sq">
              <a:solidFill>
                <a:srgbClr val="05014A">
                  <a:alpha val="7843"/>
                </a:srgbClr>
              </a:soli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5935168" cy="302348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grpSp>
        <p:nvGrpSpPr>
          <p:cNvPr id="8" name="Group 8"/>
          <p:cNvGrpSpPr/>
          <p:nvPr/>
        </p:nvGrpSpPr>
        <p:grpSpPr>
          <a:xfrm rot="0">
            <a:off x="-262434" y="0"/>
            <a:ext cx="19875403" cy="14053566"/>
            <a:chOff x="0" y="0"/>
            <a:chExt cx="26500537" cy="1873808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6500537" cy="18738088"/>
            </a:xfrm>
            <a:custGeom>
              <a:avLst/>
              <a:gdLst/>
              <a:ahLst/>
              <a:cxnLst/>
              <a:rect l="l" t="t" r="r" b="b"/>
              <a:pathLst>
                <a:path w="26500537" h="18738088">
                  <a:moveTo>
                    <a:pt x="0" y="0"/>
                  </a:moveTo>
                  <a:lnTo>
                    <a:pt x="26500537" y="0"/>
                  </a:lnTo>
                  <a:lnTo>
                    <a:pt x="26500537" y="18738088"/>
                  </a:lnTo>
                  <a:lnTo>
                    <a:pt x="0" y="187380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">
                <a:alphaModFix amt="14000"/>
              </a:blip>
              <a:stretch>
                <a:fillRect/>
              </a:stretch>
            </a:blipFill>
          </p:spPr>
        </p:sp>
        <p:sp>
          <p:nvSpPr>
            <p:cNvPr id="10" name="Freeform 10"/>
            <p:cNvSpPr/>
            <p:nvPr/>
          </p:nvSpPr>
          <p:spPr>
            <a:xfrm flipH="1">
              <a:off x="21215609" y="10250613"/>
              <a:ext cx="3518302" cy="3516836"/>
            </a:xfrm>
            <a:custGeom>
              <a:avLst/>
              <a:gdLst/>
              <a:ahLst/>
              <a:cxnLst/>
              <a:rect l="l" t="t" r="r" b="b"/>
              <a:pathLst>
                <a:path w="3518302" h="3516836">
                  <a:moveTo>
                    <a:pt x="3518302" y="0"/>
                  </a:moveTo>
                  <a:lnTo>
                    <a:pt x="0" y="0"/>
                  </a:lnTo>
                  <a:lnTo>
                    <a:pt x="0" y="3516837"/>
                  </a:lnTo>
                  <a:lnTo>
                    <a:pt x="3518302" y="3516837"/>
                  </a:lnTo>
                  <a:lnTo>
                    <a:pt x="3518302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11" name="Freeform 11"/>
          <p:cNvSpPr/>
          <p:nvPr/>
        </p:nvSpPr>
        <p:spPr>
          <a:xfrm>
            <a:off x="-497849" y="0"/>
            <a:ext cx="20591987" cy="12020572"/>
          </a:xfrm>
          <a:custGeom>
            <a:avLst/>
            <a:gdLst/>
            <a:ahLst/>
            <a:cxnLst/>
            <a:rect l="l" t="t" r="r" b="b"/>
            <a:pathLst>
              <a:path w="20591987" h="12020572">
                <a:moveTo>
                  <a:pt x="0" y="0"/>
                </a:moveTo>
                <a:lnTo>
                  <a:pt x="20591987" y="0"/>
                </a:lnTo>
                <a:lnTo>
                  <a:pt x="20591987" y="12020572"/>
                </a:lnTo>
                <a:lnTo>
                  <a:pt x="0" y="1202057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4100780" y="1854756"/>
            <a:ext cx="10086439" cy="1144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380"/>
              </a:lnSpc>
              <a:spcBef>
                <a:spcPct val="0"/>
              </a:spcBef>
            </a:pPr>
            <a:r>
              <a:rPr lang="en-US" sz="6700" b="1">
                <a:solidFill>
                  <a:srgbClr val="05014A"/>
                </a:solidFill>
                <a:latin typeface="Helvetica Now Bold" panose="020B0804030202020204"/>
                <a:ea typeface="Helvetica Now Bold" panose="020B0804030202020204"/>
                <a:cs typeface="Helvetica Now Bold" panose="020B0804030202020204"/>
                <a:sym typeface="Helvetica Now Bold" panose="020B0804030202020204"/>
              </a:rPr>
              <a:t> 20,400 * 5.5% = 1,112</a:t>
            </a:r>
            <a:endParaRPr lang="en-US" sz="6700" b="1">
              <a:solidFill>
                <a:srgbClr val="05014A"/>
              </a:solidFill>
              <a:latin typeface="Helvetica Now Bold" panose="020B0804030202020204"/>
              <a:ea typeface="Helvetica Now Bold" panose="020B0804030202020204"/>
              <a:cs typeface="Helvetica Now Bold" panose="020B0804030202020204"/>
              <a:sym typeface="Helvetica Now Bold" panose="020B0804030202020204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366953" y="5172075"/>
            <a:ext cx="17554093" cy="1144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380"/>
              </a:lnSpc>
              <a:spcBef>
                <a:spcPct val="0"/>
              </a:spcBef>
            </a:pPr>
            <a:r>
              <a:rPr lang="en-US" sz="6700" b="1">
                <a:solidFill>
                  <a:srgbClr val="05014A"/>
                </a:solidFill>
                <a:latin typeface="Helvetica Now Bold" panose="020B0804030202020204"/>
                <a:ea typeface="Helvetica Now Bold" panose="020B0804030202020204"/>
                <a:cs typeface="Helvetica Now Bold" panose="020B0804030202020204"/>
                <a:sym typeface="Helvetica Now Bold" panose="020B0804030202020204"/>
              </a:rPr>
              <a:t>20,400 +  1,112 = 21,522 </a:t>
            </a:r>
            <a:endParaRPr lang="en-US" sz="6700" b="1">
              <a:solidFill>
                <a:srgbClr val="05014A"/>
              </a:solidFill>
              <a:latin typeface="Helvetica Now Bold" panose="020B0804030202020204"/>
              <a:ea typeface="Helvetica Now Bold" panose="020B0804030202020204"/>
              <a:cs typeface="Helvetica Now Bold" panose="020B0804030202020204"/>
              <a:sym typeface="Helvetica Now Bold" panose="020B0804030202020204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3628604" y="8281671"/>
            <a:ext cx="9374968" cy="1144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380"/>
              </a:lnSpc>
              <a:spcBef>
                <a:spcPct val="0"/>
              </a:spcBef>
            </a:pPr>
            <a:r>
              <a:rPr lang="en-US" sz="6700" b="1">
                <a:solidFill>
                  <a:srgbClr val="05014A"/>
                </a:solidFill>
                <a:latin typeface="Helvetica Now Bold" panose="020B0804030202020204"/>
                <a:ea typeface="Helvetica Now Bold" panose="020B0804030202020204"/>
                <a:cs typeface="Helvetica Now Bold" panose="020B0804030202020204"/>
                <a:sym typeface="Helvetica Now Bold" panose="020B0804030202020204"/>
              </a:rPr>
              <a:t> 21,522 / 12 = 1,793.5</a:t>
            </a:r>
            <a:endParaRPr lang="en-US" sz="6700" b="1">
              <a:solidFill>
                <a:srgbClr val="05014A"/>
              </a:solidFill>
              <a:latin typeface="Helvetica Now Bold" panose="020B0804030202020204"/>
              <a:ea typeface="Helvetica Now Bold" panose="020B0804030202020204"/>
              <a:cs typeface="Helvetica Now Bold" panose="020B0804030202020204"/>
              <a:sym typeface="Helvetica Now Bold" panose="020B0804030202020204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647527" y="231775"/>
            <a:ext cx="10909505" cy="14414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900"/>
              </a:lnSpc>
              <a:spcBef>
                <a:spcPct val="0"/>
              </a:spcBef>
            </a:pPr>
            <a:r>
              <a:rPr lang="en-US" sz="8500" b="1">
                <a:solidFill>
                  <a:srgbClr val="418CE3"/>
                </a:solidFill>
                <a:latin typeface="Helvetica Now Bold" panose="020B0804030202020204"/>
                <a:ea typeface="Helvetica Now Bold" panose="020B0804030202020204"/>
                <a:cs typeface="Helvetica Now Bold" panose="020B0804030202020204"/>
                <a:sym typeface="Helvetica Now Bold" panose="020B0804030202020204"/>
              </a:rPr>
              <a:t>TOTAL INTEREST</a:t>
            </a:r>
            <a:endParaRPr lang="en-US" sz="8500" b="1">
              <a:solidFill>
                <a:srgbClr val="418CE3"/>
              </a:solidFill>
              <a:latin typeface="Helvetica Now Bold" panose="020B0804030202020204"/>
              <a:ea typeface="Helvetica Now Bold" panose="020B0804030202020204"/>
              <a:cs typeface="Helvetica Now Bold" panose="020B0804030202020204"/>
              <a:sym typeface="Helvetica Now Bold" panose="020B0804030202020204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647527" y="3355082"/>
            <a:ext cx="10909505" cy="14414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900"/>
              </a:lnSpc>
              <a:spcBef>
                <a:spcPct val="0"/>
              </a:spcBef>
            </a:pPr>
            <a:r>
              <a:rPr lang="en-US" sz="8500" b="1">
                <a:solidFill>
                  <a:srgbClr val="418CE3"/>
                </a:solidFill>
                <a:latin typeface="Helvetica Now Bold" panose="020B0804030202020204"/>
                <a:ea typeface="Helvetica Now Bold" panose="020B0804030202020204"/>
                <a:cs typeface="Helvetica Now Bold" panose="020B0804030202020204"/>
                <a:sym typeface="Helvetica Now Bold" panose="020B0804030202020204"/>
              </a:rPr>
              <a:t>TOTAL PAYMENT</a:t>
            </a:r>
            <a:endParaRPr lang="en-US" sz="8500" b="1">
              <a:solidFill>
                <a:srgbClr val="418CE3"/>
              </a:solidFill>
              <a:latin typeface="Helvetica Now Bold" panose="020B0804030202020204"/>
              <a:ea typeface="Helvetica Now Bold" panose="020B0804030202020204"/>
              <a:cs typeface="Helvetica Now Bold" panose="020B0804030202020204"/>
              <a:sym typeface="Helvetica Now Bold" panose="020B0804030202020204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1675280" y="6659245"/>
            <a:ext cx="4629835" cy="14414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900"/>
              </a:lnSpc>
              <a:spcBef>
                <a:spcPct val="0"/>
              </a:spcBef>
            </a:pPr>
            <a:r>
              <a:rPr lang="en-US" sz="8500" b="1">
                <a:solidFill>
                  <a:srgbClr val="418CE3"/>
                </a:solidFill>
                <a:latin typeface="Helvetica Now Bold" panose="020B0804030202020204"/>
                <a:ea typeface="Helvetica Now Bold" panose="020B0804030202020204"/>
                <a:cs typeface="Helvetica Now Bold" panose="020B0804030202020204"/>
                <a:sym typeface="Helvetica Now Bold" panose="020B0804030202020204"/>
              </a:rPr>
              <a:t>SSS MA</a:t>
            </a:r>
            <a:endParaRPr lang="en-US" sz="8500" b="1">
              <a:solidFill>
                <a:srgbClr val="418CE3"/>
              </a:solidFill>
              <a:latin typeface="Helvetica Now Bold" panose="020B0804030202020204"/>
              <a:ea typeface="Helvetica Now Bold" panose="020B0804030202020204"/>
              <a:cs typeface="Helvetica Now Bold" panose="020B0804030202020204"/>
              <a:sym typeface="Helvetica Now Bold" panose="020B0804030202020204"/>
            </a:endParaRPr>
          </a:p>
        </p:txBody>
      </p:sp>
    </p:spTree>
  </p:cSld>
  <p:clrMapOvr>
    <a:masterClrMapping/>
  </p:clrMapOvr>
  <p:transition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6640449" y="3927697"/>
            <a:ext cx="1483054" cy="448621"/>
            <a:chOff x="0" y="0"/>
            <a:chExt cx="390599" cy="11815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90599" cy="118155"/>
            </a:xfrm>
            <a:custGeom>
              <a:avLst/>
              <a:gdLst/>
              <a:ahLst/>
              <a:cxnLst/>
              <a:rect l="l" t="t" r="r" b="b"/>
              <a:pathLst>
                <a:path w="390599" h="118155">
                  <a:moveTo>
                    <a:pt x="59078" y="0"/>
                  </a:moveTo>
                  <a:lnTo>
                    <a:pt x="331521" y="0"/>
                  </a:lnTo>
                  <a:cubicBezTo>
                    <a:pt x="347189" y="0"/>
                    <a:pt x="362216" y="6224"/>
                    <a:pt x="373295" y="17303"/>
                  </a:cubicBezTo>
                  <a:cubicBezTo>
                    <a:pt x="384374" y="28383"/>
                    <a:pt x="390599" y="43409"/>
                    <a:pt x="390599" y="59078"/>
                  </a:cubicBezTo>
                  <a:lnTo>
                    <a:pt x="390599" y="59078"/>
                  </a:lnTo>
                  <a:cubicBezTo>
                    <a:pt x="390599" y="74746"/>
                    <a:pt x="384374" y="89773"/>
                    <a:pt x="373295" y="100852"/>
                  </a:cubicBezTo>
                  <a:cubicBezTo>
                    <a:pt x="362216" y="111931"/>
                    <a:pt x="347189" y="118155"/>
                    <a:pt x="331521" y="118155"/>
                  </a:cubicBezTo>
                  <a:lnTo>
                    <a:pt x="59078" y="118155"/>
                  </a:lnTo>
                  <a:cubicBezTo>
                    <a:pt x="43409" y="118155"/>
                    <a:pt x="28383" y="111931"/>
                    <a:pt x="17303" y="100852"/>
                  </a:cubicBezTo>
                  <a:cubicBezTo>
                    <a:pt x="6224" y="89773"/>
                    <a:pt x="0" y="74746"/>
                    <a:pt x="0" y="59078"/>
                  </a:cubicBezTo>
                  <a:lnTo>
                    <a:pt x="0" y="59078"/>
                  </a:lnTo>
                  <a:cubicBezTo>
                    <a:pt x="0" y="43409"/>
                    <a:pt x="6224" y="28383"/>
                    <a:pt x="17303" y="17303"/>
                  </a:cubicBezTo>
                  <a:cubicBezTo>
                    <a:pt x="28383" y="6224"/>
                    <a:pt x="43409" y="0"/>
                    <a:pt x="59078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390599" cy="1562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r>
                <a:rPr lang="en-US" sz="1900">
                  <a:solidFill>
                    <a:srgbClr val="FFFFFF"/>
                  </a:solidFill>
                  <a:latin typeface="Canva Sans" panose="020B0503030501040103"/>
                  <a:ea typeface="Canva Sans" panose="020B0503030501040103"/>
                  <a:cs typeface="Canva Sans" panose="020B0503030501040103"/>
                  <a:sym typeface="Canva Sans" panose="020B0503030501040103"/>
                </a:rPr>
                <a:t>OneP</a:t>
              </a:r>
              <a:endParaRPr lang="en-US" sz="1900">
                <a:solidFill>
                  <a:srgbClr val="FFFFFF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 rot="0">
            <a:off x="-4094691" y="-162842"/>
            <a:ext cx="22535091" cy="11335124"/>
            <a:chOff x="0" y="0"/>
            <a:chExt cx="5935168" cy="29853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935168" cy="2985383"/>
            </a:xfrm>
            <a:custGeom>
              <a:avLst/>
              <a:gdLst/>
              <a:ahLst/>
              <a:cxnLst/>
              <a:rect l="l" t="t" r="r" b="b"/>
              <a:pathLst>
                <a:path w="5935168" h="2985383">
                  <a:moveTo>
                    <a:pt x="0" y="0"/>
                  </a:moveTo>
                  <a:lnTo>
                    <a:pt x="5935168" y="0"/>
                  </a:lnTo>
                  <a:lnTo>
                    <a:pt x="5935168" y="2985383"/>
                  </a:lnTo>
                  <a:lnTo>
                    <a:pt x="0" y="2985383"/>
                  </a:lnTo>
                  <a:close/>
                </a:path>
              </a:pathLst>
            </a:custGeom>
            <a:solidFill>
              <a:srgbClr val="428CE2">
                <a:alpha val="7843"/>
              </a:srgbClr>
            </a:solidFill>
            <a:ln w="38100" cap="sq">
              <a:solidFill>
                <a:srgbClr val="05014A">
                  <a:alpha val="7843"/>
                </a:srgbClr>
              </a:soli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5935168" cy="302348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grpSp>
        <p:nvGrpSpPr>
          <p:cNvPr id="8" name="Group 8"/>
          <p:cNvGrpSpPr/>
          <p:nvPr/>
        </p:nvGrpSpPr>
        <p:grpSpPr>
          <a:xfrm rot="0">
            <a:off x="-262434" y="0"/>
            <a:ext cx="19875403" cy="14053566"/>
            <a:chOff x="0" y="0"/>
            <a:chExt cx="26500537" cy="1873808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6500537" cy="18738088"/>
            </a:xfrm>
            <a:custGeom>
              <a:avLst/>
              <a:gdLst/>
              <a:ahLst/>
              <a:cxnLst/>
              <a:rect l="l" t="t" r="r" b="b"/>
              <a:pathLst>
                <a:path w="26500537" h="18738088">
                  <a:moveTo>
                    <a:pt x="0" y="0"/>
                  </a:moveTo>
                  <a:lnTo>
                    <a:pt x="26500537" y="0"/>
                  </a:lnTo>
                  <a:lnTo>
                    <a:pt x="26500537" y="18738088"/>
                  </a:lnTo>
                  <a:lnTo>
                    <a:pt x="0" y="187380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">
                <a:alphaModFix amt="14000"/>
              </a:blip>
              <a:stretch>
                <a:fillRect/>
              </a:stretch>
            </a:blipFill>
          </p:spPr>
        </p:sp>
        <p:sp>
          <p:nvSpPr>
            <p:cNvPr id="10" name="Freeform 10"/>
            <p:cNvSpPr/>
            <p:nvPr/>
          </p:nvSpPr>
          <p:spPr>
            <a:xfrm flipH="1">
              <a:off x="21215609" y="10250613"/>
              <a:ext cx="3518302" cy="3516836"/>
            </a:xfrm>
            <a:custGeom>
              <a:avLst/>
              <a:gdLst/>
              <a:ahLst/>
              <a:cxnLst/>
              <a:rect l="l" t="t" r="r" b="b"/>
              <a:pathLst>
                <a:path w="3518302" h="3516836">
                  <a:moveTo>
                    <a:pt x="3518302" y="0"/>
                  </a:moveTo>
                  <a:lnTo>
                    <a:pt x="0" y="0"/>
                  </a:lnTo>
                  <a:lnTo>
                    <a:pt x="0" y="3516837"/>
                  </a:lnTo>
                  <a:lnTo>
                    <a:pt x="3518302" y="3516837"/>
                  </a:lnTo>
                  <a:lnTo>
                    <a:pt x="3518302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11" name="Freeform 11"/>
          <p:cNvSpPr/>
          <p:nvPr/>
        </p:nvSpPr>
        <p:spPr>
          <a:xfrm>
            <a:off x="-497849" y="0"/>
            <a:ext cx="20591987" cy="12020572"/>
          </a:xfrm>
          <a:custGeom>
            <a:avLst/>
            <a:gdLst/>
            <a:ahLst/>
            <a:cxnLst/>
            <a:rect l="l" t="t" r="r" b="b"/>
            <a:pathLst>
              <a:path w="20591987" h="12020572">
                <a:moveTo>
                  <a:pt x="0" y="0"/>
                </a:moveTo>
                <a:lnTo>
                  <a:pt x="20591987" y="0"/>
                </a:lnTo>
                <a:lnTo>
                  <a:pt x="20591987" y="12020572"/>
                </a:lnTo>
                <a:lnTo>
                  <a:pt x="0" y="1202057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aphicFrame>
        <p:nvGraphicFramePr>
          <p:cNvPr id="12" name="Table 12"/>
          <p:cNvGraphicFramePr>
            <a:graphicFrameLocks noGrp="1"/>
          </p:cNvGraphicFramePr>
          <p:nvPr/>
        </p:nvGraphicFramePr>
        <p:xfrm>
          <a:off x="3680609" y="4576343"/>
          <a:ext cx="11295646" cy="4286250"/>
        </p:xfrm>
        <a:graphic>
          <a:graphicData uri="http://schemas.openxmlformats.org/drawingml/2006/table">
            <a:tbl>
              <a:tblPr/>
              <a:tblGrid>
                <a:gridCol w="4816871"/>
                <a:gridCol w="6478775"/>
              </a:tblGrid>
              <a:tr h="1499226">
                <a:tc>
                  <a:txBody>
                    <a:bodyPr rtlCol="0"/>
                    <a:lstStyle/>
                    <a:p>
                      <a:pPr algn="ctr">
                        <a:lnSpc>
                          <a:spcPts val="6300"/>
                        </a:lnSpc>
                        <a:defRPr/>
                      </a:pPr>
                      <a:r>
                        <a:rPr lang="en-US" sz="4500" b="1">
                          <a:solidFill>
                            <a:srgbClr val="05014A"/>
                          </a:solidFill>
                          <a:latin typeface="Helvetica Now Bold" panose="020B0804030202020204"/>
                          <a:ea typeface="Helvetica Now Bold" panose="020B0804030202020204"/>
                          <a:cs typeface="Helvetica Now Bold" panose="020B0804030202020204"/>
                          <a:sym typeface="Helvetica Now Bold" panose="020B0804030202020204"/>
                        </a:rPr>
                        <a:t>MP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6300"/>
                        </a:lnSpc>
                        <a:defRPr/>
                      </a:pPr>
                      <a:r>
                        <a:rPr lang="en-US" sz="4500" b="1">
                          <a:solidFill>
                            <a:srgbClr val="05014A"/>
                          </a:solidFill>
                          <a:latin typeface="Helvetica Now Bold" panose="020B0804030202020204"/>
                          <a:ea typeface="Helvetica Now Bold" panose="020B0804030202020204"/>
                          <a:cs typeface="Helvetica Now Bold" panose="020B0804030202020204"/>
                          <a:sym typeface="Helvetica Now Bold" panose="020B0804030202020204"/>
                        </a:rPr>
                        <a:t>1,800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93512">
                <a:tc>
                  <a:txBody>
                    <a:bodyPr rtlCol="0"/>
                    <a:lstStyle/>
                    <a:p>
                      <a:pPr algn="ctr">
                        <a:lnSpc>
                          <a:spcPts val="6300"/>
                        </a:lnSpc>
                        <a:defRPr/>
                      </a:pPr>
                      <a:r>
                        <a:rPr lang="en-US" sz="4500" b="1">
                          <a:solidFill>
                            <a:srgbClr val="05014A"/>
                          </a:solidFill>
                          <a:latin typeface="Helvetica Now Bold" panose="020B0804030202020204"/>
                          <a:ea typeface="Helvetica Now Bold" panose="020B0804030202020204"/>
                          <a:cs typeface="Helvetica Now Bold" panose="020B0804030202020204"/>
                          <a:sym typeface="Helvetica Now Bold" panose="020B0804030202020204"/>
                        </a:rPr>
                        <a:t>MA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6300"/>
                        </a:lnSpc>
                        <a:defRPr/>
                      </a:pPr>
                      <a:r>
                        <a:rPr lang="en-US" sz="4500" b="1">
                          <a:solidFill>
                            <a:srgbClr val="05014A"/>
                          </a:solidFill>
                          <a:latin typeface="Helvetica Now Bold" panose="020B0804030202020204"/>
                          <a:ea typeface="Helvetica Now Bold" panose="020B0804030202020204"/>
                          <a:cs typeface="Helvetica Now Bold" panose="020B0804030202020204"/>
                          <a:sym typeface="Helvetica Now Bold" panose="020B0804030202020204"/>
                        </a:rPr>
                        <a:t>1,500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93512">
                <a:tc>
                  <a:txBody>
                    <a:bodyPr rtlCol="0"/>
                    <a:lstStyle/>
                    <a:p>
                      <a:pPr algn="ctr">
                        <a:lnSpc>
                          <a:spcPts val="6300"/>
                        </a:lnSpc>
                        <a:defRPr/>
                      </a:pPr>
                      <a:r>
                        <a:rPr lang="en-US" sz="4500" b="1">
                          <a:solidFill>
                            <a:srgbClr val="05014A"/>
                          </a:solidFill>
                          <a:latin typeface="Helvetica Now Bold" panose="020B0804030202020204"/>
                          <a:ea typeface="Helvetica Now Bold" panose="020B0804030202020204"/>
                          <a:cs typeface="Helvetica Now Bold" panose="020B0804030202020204"/>
                          <a:sym typeface="Helvetica Now Bold" panose="020B0804030202020204"/>
                        </a:rPr>
                        <a:t>EPA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6300"/>
                        </a:lnSpc>
                        <a:defRPr/>
                      </a:pPr>
                      <a:r>
                        <a:rPr lang="en-US" sz="4500" b="1">
                          <a:solidFill>
                            <a:srgbClr val="05014A"/>
                          </a:solidFill>
                          <a:latin typeface="Helvetica Now Bold" panose="020B0804030202020204"/>
                          <a:ea typeface="Helvetica Now Bold" panose="020B0804030202020204"/>
                          <a:cs typeface="Helvetica Now Bold" panose="020B0804030202020204"/>
                          <a:sym typeface="Helvetica Now Bold" panose="020B0804030202020204"/>
                        </a:rPr>
                        <a:t>300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3" name="TextBox 13"/>
          <p:cNvSpPr txBox="1"/>
          <p:nvPr/>
        </p:nvSpPr>
        <p:spPr>
          <a:xfrm>
            <a:off x="1612677" y="231775"/>
            <a:ext cx="6510827" cy="14414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900"/>
              </a:lnSpc>
              <a:spcBef>
                <a:spcPct val="0"/>
              </a:spcBef>
            </a:pPr>
            <a:r>
              <a:rPr lang="en-US" sz="8500" b="1">
                <a:solidFill>
                  <a:srgbClr val="418CE3"/>
                </a:solidFill>
                <a:latin typeface="Helvetica Now Bold" panose="020B0804030202020204"/>
                <a:ea typeface="Helvetica Now Bold" panose="020B0804030202020204"/>
                <a:cs typeface="Helvetica Now Bold" panose="020B0804030202020204"/>
                <a:sym typeface="Helvetica Now Bold" panose="020B0804030202020204"/>
              </a:rPr>
              <a:t>APC ALV</a:t>
            </a:r>
            <a:endParaRPr lang="en-US" sz="8500" b="1">
              <a:solidFill>
                <a:srgbClr val="418CE3"/>
              </a:solidFill>
              <a:latin typeface="Helvetica Now Bold" panose="020B0804030202020204"/>
              <a:ea typeface="Helvetica Now Bold" panose="020B0804030202020204"/>
              <a:cs typeface="Helvetica Now Bold" panose="020B0804030202020204"/>
              <a:sym typeface="Helvetica Now Bold" panose="020B0804030202020204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3547065" y="1752041"/>
            <a:ext cx="12592931" cy="1144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380"/>
              </a:lnSpc>
              <a:spcBef>
                <a:spcPct val="0"/>
              </a:spcBef>
            </a:pPr>
            <a:r>
              <a:rPr lang="en-US" sz="6700" b="1">
                <a:solidFill>
                  <a:srgbClr val="05014A"/>
                </a:solidFill>
                <a:latin typeface="Helvetica Now Bold" panose="020B0804030202020204"/>
                <a:ea typeface="Helvetica Now Bold" panose="020B0804030202020204"/>
                <a:cs typeface="Helvetica Now Bold" panose="020B0804030202020204"/>
                <a:sym typeface="Helvetica Now Bold" panose="020B0804030202020204"/>
              </a:rPr>
              <a:t>11,500 - 8,733.37 = 2, 186.67</a:t>
            </a:r>
            <a:endParaRPr lang="en-US" sz="6700" b="1">
              <a:solidFill>
                <a:srgbClr val="05014A"/>
              </a:solidFill>
              <a:latin typeface="Helvetica Now Bold" panose="020B0804030202020204"/>
              <a:ea typeface="Helvetica Now Bold" panose="020B0804030202020204"/>
              <a:cs typeface="Helvetica Now Bold" panose="020B0804030202020204"/>
              <a:sym typeface="Helvetica Now Bold" panose="020B0804030202020204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3121819" y="2972511"/>
            <a:ext cx="14387025" cy="1144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380"/>
              </a:lnSpc>
              <a:spcBef>
                <a:spcPct val="0"/>
              </a:spcBef>
            </a:pPr>
            <a:r>
              <a:rPr lang="en-US" sz="6700" b="1">
                <a:solidFill>
                  <a:srgbClr val="05014A"/>
                </a:solidFill>
                <a:latin typeface="Helvetica Now Bold" panose="020B0804030202020204"/>
                <a:ea typeface="Helvetica Now Bold" panose="020B0804030202020204"/>
                <a:cs typeface="Helvetica Now Bold" panose="020B0804030202020204"/>
                <a:sym typeface="Helvetica Now Bold" panose="020B0804030202020204"/>
              </a:rPr>
              <a:t>2, 186.67  - 496 (SF) = 1,690.67</a:t>
            </a:r>
            <a:endParaRPr lang="en-US" sz="6700" b="1">
              <a:solidFill>
                <a:srgbClr val="05014A"/>
              </a:solidFill>
              <a:latin typeface="Helvetica Now Bold" panose="020B0804030202020204"/>
              <a:ea typeface="Helvetica Now Bold" panose="020B0804030202020204"/>
              <a:cs typeface="Helvetica Now Bold" panose="020B0804030202020204"/>
              <a:sym typeface="Helvetica Now Bold" panose="020B0804030202020204"/>
            </a:endParaRPr>
          </a:p>
        </p:txBody>
      </p:sp>
    </p:spTree>
  </p:cSld>
  <p:clrMapOvr>
    <a:masterClrMapping/>
  </p:clrMapOvr>
  <p:transition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6640449" y="3927697"/>
            <a:ext cx="1483054" cy="448621"/>
            <a:chOff x="0" y="0"/>
            <a:chExt cx="390599" cy="11815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90599" cy="118155"/>
            </a:xfrm>
            <a:custGeom>
              <a:avLst/>
              <a:gdLst/>
              <a:ahLst/>
              <a:cxnLst/>
              <a:rect l="l" t="t" r="r" b="b"/>
              <a:pathLst>
                <a:path w="390599" h="118155">
                  <a:moveTo>
                    <a:pt x="59078" y="0"/>
                  </a:moveTo>
                  <a:lnTo>
                    <a:pt x="331521" y="0"/>
                  </a:lnTo>
                  <a:cubicBezTo>
                    <a:pt x="347189" y="0"/>
                    <a:pt x="362216" y="6224"/>
                    <a:pt x="373295" y="17303"/>
                  </a:cubicBezTo>
                  <a:cubicBezTo>
                    <a:pt x="384374" y="28383"/>
                    <a:pt x="390599" y="43409"/>
                    <a:pt x="390599" y="59078"/>
                  </a:cubicBezTo>
                  <a:lnTo>
                    <a:pt x="390599" y="59078"/>
                  </a:lnTo>
                  <a:cubicBezTo>
                    <a:pt x="390599" y="74746"/>
                    <a:pt x="384374" y="89773"/>
                    <a:pt x="373295" y="100852"/>
                  </a:cubicBezTo>
                  <a:cubicBezTo>
                    <a:pt x="362216" y="111931"/>
                    <a:pt x="347189" y="118155"/>
                    <a:pt x="331521" y="118155"/>
                  </a:cubicBezTo>
                  <a:lnTo>
                    <a:pt x="59078" y="118155"/>
                  </a:lnTo>
                  <a:cubicBezTo>
                    <a:pt x="43409" y="118155"/>
                    <a:pt x="28383" y="111931"/>
                    <a:pt x="17303" y="100852"/>
                  </a:cubicBezTo>
                  <a:cubicBezTo>
                    <a:pt x="6224" y="89773"/>
                    <a:pt x="0" y="74746"/>
                    <a:pt x="0" y="59078"/>
                  </a:cubicBezTo>
                  <a:lnTo>
                    <a:pt x="0" y="59078"/>
                  </a:lnTo>
                  <a:cubicBezTo>
                    <a:pt x="0" y="43409"/>
                    <a:pt x="6224" y="28383"/>
                    <a:pt x="17303" y="17303"/>
                  </a:cubicBezTo>
                  <a:cubicBezTo>
                    <a:pt x="28383" y="6224"/>
                    <a:pt x="43409" y="0"/>
                    <a:pt x="59078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390599" cy="1562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r>
                <a:rPr lang="en-US" sz="1900">
                  <a:solidFill>
                    <a:srgbClr val="FFFFFF"/>
                  </a:solidFill>
                  <a:latin typeface="Canva Sans" panose="020B0503030501040103"/>
                  <a:ea typeface="Canva Sans" panose="020B0503030501040103"/>
                  <a:cs typeface="Canva Sans" panose="020B0503030501040103"/>
                  <a:sym typeface="Canva Sans" panose="020B0503030501040103"/>
                </a:rPr>
                <a:t>OneP</a:t>
              </a:r>
              <a:endParaRPr lang="en-US" sz="1900">
                <a:solidFill>
                  <a:srgbClr val="FFFFFF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 rot="0">
            <a:off x="-4094691" y="-162842"/>
            <a:ext cx="22535091" cy="11335124"/>
            <a:chOff x="0" y="0"/>
            <a:chExt cx="5935168" cy="29853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935168" cy="2985383"/>
            </a:xfrm>
            <a:custGeom>
              <a:avLst/>
              <a:gdLst/>
              <a:ahLst/>
              <a:cxnLst/>
              <a:rect l="l" t="t" r="r" b="b"/>
              <a:pathLst>
                <a:path w="5935168" h="2985383">
                  <a:moveTo>
                    <a:pt x="0" y="0"/>
                  </a:moveTo>
                  <a:lnTo>
                    <a:pt x="5935168" y="0"/>
                  </a:lnTo>
                  <a:lnTo>
                    <a:pt x="5935168" y="2985383"/>
                  </a:lnTo>
                  <a:lnTo>
                    <a:pt x="0" y="2985383"/>
                  </a:lnTo>
                  <a:close/>
                </a:path>
              </a:pathLst>
            </a:custGeom>
            <a:solidFill>
              <a:srgbClr val="428CE2">
                <a:alpha val="7843"/>
              </a:srgbClr>
            </a:solidFill>
            <a:ln w="38100" cap="sq">
              <a:solidFill>
                <a:srgbClr val="05014A">
                  <a:alpha val="7843"/>
                </a:srgbClr>
              </a:soli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5935168" cy="302348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grpSp>
        <p:nvGrpSpPr>
          <p:cNvPr id="8" name="Group 8"/>
          <p:cNvGrpSpPr/>
          <p:nvPr/>
        </p:nvGrpSpPr>
        <p:grpSpPr>
          <a:xfrm rot="0">
            <a:off x="-262434" y="0"/>
            <a:ext cx="19875403" cy="14053566"/>
            <a:chOff x="0" y="0"/>
            <a:chExt cx="26500537" cy="1873808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6500537" cy="18738088"/>
            </a:xfrm>
            <a:custGeom>
              <a:avLst/>
              <a:gdLst/>
              <a:ahLst/>
              <a:cxnLst/>
              <a:rect l="l" t="t" r="r" b="b"/>
              <a:pathLst>
                <a:path w="26500537" h="18738088">
                  <a:moveTo>
                    <a:pt x="0" y="0"/>
                  </a:moveTo>
                  <a:lnTo>
                    <a:pt x="26500537" y="0"/>
                  </a:lnTo>
                  <a:lnTo>
                    <a:pt x="26500537" y="18738088"/>
                  </a:lnTo>
                  <a:lnTo>
                    <a:pt x="0" y="187380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">
                <a:alphaModFix amt="14000"/>
              </a:blip>
              <a:stretch>
                <a:fillRect/>
              </a:stretch>
            </a:blipFill>
          </p:spPr>
        </p:sp>
        <p:sp>
          <p:nvSpPr>
            <p:cNvPr id="10" name="Freeform 10"/>
            <p:cNvSpPr/>
            <p:nvPr/>
          </p:nvSpPr>
          <p:spPr>
            <a:xfrm flipH="1">
              <a:off x="21215609" y="10250613"/>
              <a:ext cx="3518302" cy="3516836"/>
            </a:xfrm>
            <a:custGeom>
              <a:avLst/>
              <a:gdLst/>
              <a:ahLst/>
              <a:cxnLst/>
              <a:rect l="l" t="t" r="r" b="b"/>
              <a:pathLst>
                <a:path w="3518302" h="3516836">
                  <a:moveTo>
                    <a:pt x="3518302" y="0"/>
                  </a:moveTo>
                  <a:lnTo>
                    <a:pt x="0" y="0"/>
                  </a:lnTo>
                  <a:lnTo>
                    <a:pt x="0" y="3516837"/>
                  </a:lnTo>
                  <a:lnTo>
                    <a:pt x="3518302" y="3516837"/>
                  </a:lnTo>
                  <a:lnTo>
                    <a:pt x="3518302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11" name="Freeform 11"/>
          <p:cNvSpPr/>
          <p:nvPr/>
        </p:nvSpPr>
        <p:spPr>
          <a:xfrm>
            <a:off x="-497849" y="0"/>
            <a:ext cx="20591987" cy="12020572"/>
          </a:xfrm>
          <a:custGeom>
            <a:avLst/>
            <a:gdLst/>
            <a:ahLst/>
            <a:cxnLst/>
            <a:rect l="l" t="t" r="r" b="b"/>
            <a:pathLst>
              <a:path w="20591987" h="12020572">
                <a:moveTo>
                  <a:pt x="0" y="0"/>
                </a:moveTo>
                <a:lnTo>
                  <a:pt x="20591987" y="0"/>
                </a:lnTo>
                <a:lnTo>
                  <a:pt x="20591987" y="12020572"/>
                </a:lnTo>
                <a:lnTo>
                  <a:pt x="0" y="1202057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1612677" y="876300"/>
            <a:ext cx="6510827" cy="14414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900"/>
              </a:lnSpc>
              <a:spcBef>
                <a:spcPct val="0"/>
              </a:spcBef>
            </a:pPr>
            <a:r>
              <a:rPr lang="en-US" sz="8500" b="1">
                <a:solidFill>
                  <a:srgbClr val="418CE3"/>
                </a:solidFill>
                <a:latin typeface="Helvetica Now Bold" panose="020B0804030202020204"/>
                <a:ea typeface="Helvetica Now Bold" panose="020B0804030202020204"/>
                <a:cs typeface="Helvetica Now Bold" panose="020B0804030202020204"/>
                <a:sym typeface="Helvetica Now Bold" panose="020B0804030202020204"/>
              </a:rPr>
              <a:t>TAKE AWAY</a:t>
            </a:r>
            <a:endParaRPr lang="en-US" sz="8500" b="1">
              <a:solidFill>
                <a:srgbClr val="418CE3"/>
              </a:solidFill>
              <a:latin typeface="Helvetica Now Bold" panose="020B0804030202020204"/>
              <a:ea typeface="Helvetica Now Bold" panose="020B0804030202020204"/>
              <a:cs typeface="Helvetica Now Bold" panose="020B0804030202020204"/>
              <a:sym typeface="Helvetica Now Bold" panose="020B0804030202020204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3408005" y="2783427"/>
            <a:ext cx="10086439" cy="1144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380"/>
              </a:lnSpc>
              <a:spcBef>
                <a:spcPct val="0"/>
              </a:spcBef>
            </a:pPr>
            <a:r>
              <a:rPr lang="en-US" sz="6700" b="1">
                <a:solidFill>
                  <a:srgbClr val="05014A"/>
                </a:solidFill>
                <a:latin typeface="Helvetica Now Bold" panose="020B0804030202020204"/>
                <a:ea typeface="Helvetica Now Bold" panose="020B0804030202020204"/>
                <a:cs typeface="Helvetica Now Bold" panose="020B0804030202020204"/>
                <a:sym typeface="Helvetica Now Bold" panose="020B0804030202020204"/>
              </a:rPr>
              <a:t>10,000 + 1,600 = 11,60 </a:t>
            </a:r>
            <a:endParaRPr lang="en-US" sz="6700" b="1">
              <a:solidFill>
                <a:srgbClr val="05014A"/>
              </a:solidFill>
              <a:latin typeface="Helvetica Now Bold" panose="020B0804030202020204"/>
              <a:ea typeface="Helvetica Now Bold" panose="020B0804030202020204"/>
              <a:cs typeface="Helvetica Now Bold" panose="020B0804030202020204"/>
              <a:sym typeface="Helvetica Now Bold" panose="020B0804030202020204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612677" y="4940196"/>
            <a:ext cx="10421653" cy="14414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900"/>
              </a:lnSpc>
              <a:spcBef>
                <a:spcPct val="0"/>
              </a:spcBef>
            </a:pPr>
            <a:r>
              <a:rPr lang="en-US" sz="8500" b="1">
                <a:solidFill>
                  <a:srgbClr val="418CE3"/>
                </a:solidFill>
                <a:latin typeface="Helvetica Now Bold" panose="020B0804030202020204"/>
                <a:ea typeface="Helvetica Now Bold" panose="020B0804030202020204"/>
                <a:cs typeface="Helvetica Now Bold" panose="020B0804030202020204"/>
                <a:sym typeface="Helvetica Now Bold" panose="020B0804030202020204"/>
              </a:rPr>
              <a:t>PARTIAL PAYMENT</a:t>
            </a:r>
            <a:endParaRPr lang="en-US" sz="8500" b="1">
              <a:solidFill>
                <a:srgbClr val="418CE3"/>
              </a:solidFill>
              <a:latin typeface="Helvetica Now Bold" panose="020B0804030202020204"/>
              <a:ea typeface="Helvetica Now Bold" panose="020B0804030202020204"/>
              <a:cs typeface="Helvetica Now Bold" panose="020B0804030202020204"/>
              <a:sym typeface="Helvetica Now Bold" panose="020B0804030202020204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3990198" y="7126499"/>
            <a:ext cx="2756434" cy="1144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380"/>
              </a:lnSpc>
              <a:spcBef>
                <a:spcPct val="0"/>
              </a:spcBef>
            </a:pPr>
            <a:r>
              <a:rPr lang="en-US" sz="6700" b="1">
                <a:solidFill>
                  <a:srgbClr val="05014A"/>
                </a:solidFill>
                <a:latin typeface="Helvetica Now Bold" panose="020B0804030202020204"/>
                <a:ea typeface="Helvetica Now Bold" panose="020B0804030202020204"/>
                <a:cs typeface="Helvetica Now Bold" panose="020B0804030202020204"/>
                <a:sym typeface="Helvetica Now Bold" panose="020B0804030202020204"/>
              </a:rPr>
              <a:t>9,380</a:t>
            </a:r>
            <a:endParaRPr lang="en-US" sz="6700" b="1">
              <a:solidFill>
                <a:srgbClr val="05014A"/>
              </a:solidFill>
              <a:latin typeface="Helvetica Now Bold" panose="020B0804030202020204"/>
              <a:ea typeface="Helvetica Now Bold" panose="020B0804030202020204"/>
              <a:cs typeface="Helvetica Now Bold" panose="020B0804030202020204"/>
              <a:sym typeface="Helvetica Now Bold" panose="020B0804030202020204"/>
            </a:endParaRPr>
          </a:p>
        </p:txBody>
      </p:sp>
    </p:spTree>
  </p:cSld>
  <p:clrMapOvr>
    <a:masterClrMapping/>
  </p:clrMapOvr>
  <p:transition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-14368148" y="2416664"/>
            <a:ext cx="15649812" cy="38231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925"/>
              </a:lnSpc>
            </a:pPr>
            <a:r>
              <a:rPr lang="en-US" sz="27410" b="1" i="1">
                <a:solidFill>
                  <a:srgbClr val="FFFFFF"/>
                </a:solidFill>
                <a:latin typeface="Heading Now 11-18 Bold Italics" panose="00000800000000000000"/>
                <a:ea typeface="Heading Now 11-18 Bold Italics" panose="00000800000000000000"/>
                <a:cs typeface="Heading Now 11-18 Bold Italics" panose="00000800000000000000"/>
                <a:sym typeface="Heading Now 11-18 Bold Italics" panose="00000800000000000000"/>
              </a:rPr>
              <a:t>COMPETITORS</a:t>
            </a:r>
            <a:endParaRPr lang="en-US" sz="27410" b="1" i="1">
              <a:solidFill>
                <a:srgbClr val="FFFFFF"/>
              </a:solidFill>
              <a:latin typeface="Heading Now 11-18 Bold Italics" panose="00000800000000000000"/>
              <a:ea typeface="Heading Now 11-18 Bold Italics" panose="00000800000000000000"/>
              <a:cs typeface="Heading Now 11-18 Bold Italics" panose="00000800000000000000"/>
              <a:sym typeface="Heading Now 11-18 Bold Italics" panose="00000800000000000000"/>
            </a:endParaRPr>
          </a:p>
        </p:txBody>
      </p:sp>
      <p:grpSp>
        <p:nvGrpSpPr>
          <p:cNvPr id="3" name="Group 3"/>
          <p:cNvGrpSpPr/>
          <p:nvPr/>
        </p:nvGrpSpPr>
        <p:grpSpPr>
          <a:xfrm rot="0">
            <a:off x="-262434" y="0"/>
            <a:ext cx="19875403" cy="14053566"/>
            <a:chOff x="0" y="0"/>
            <a:chExt cx="26500537" cy="1873808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6500537" cy="18738088"/>
            </a:xfrm>
            <a:custGeom>
              <a:avLst/>
              <a:gdLst/>
              <a:ahLst/>
              <a:cxnLst/>
              <a:rect l="l" t="t" r="r" b="b"/>
              <a:pathLst>
                <a:path w="26500537" h="18738088">
                  <a:moveTo>
                    <a:pt x="0" y="0"/>
                  </a:moveTo>
                  <a:lnTo>
                    <a:pt x="26500537" y="0"/>
                  </a:lnTo>
                  <a:lnTo>
                    <a:pt x="26500537" y="18738088"/>
                  </a:lnTo>
                  <a:lnTo>
                    <a:pt x="0" y="187380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">
                <a:alphaModFix amt="14000"/>
              </a:blip>
              <a:stretch>
                <a:fillRect/>
              </a:stretch>
            </a:blipFill>
          </p:spPr>
        </p:sp>
        <p:sp>
          <p:nvSpPr>
            <p:cNvPr id="5" name="Freeform 5"/>
            <p:cNvSpPr/>
            <p:nvPr/>
          </p:nvSpPr>
          <p:spPr>
            <a:xfrm flipH="1">
              <a:off x="21215609" y="10250613"/>
              <a:ext cx="3518302" cy="3516836"/>
            </a:xfrm>
            <a:custGeom>
              <a:avLst/>
              <a:gdLst/>
              <a:ahLst/>
              <a:cxnLst/>
              <a:rect l="l" t="t" r="r" b="b"/>
              <a:pathLst>
                <a:path w="3518302" h="3516836">
                  <a:moveTo>
                    <a:pt x="3518302" y="0"/>
                  </a:moveTo>
                  <a:lnTo>
                    <a:pt x="0" y="0"/>
                  </a:lnTo>
                  <a:lnTo>
                    <a:pt x="0" y="3516837"/>
                  </a:lnTo>
                  <a:lnTo>
                    <a:pt x="3518302" y="3516837"/>
                  </a:lnTo>
                  <a:lnTo>
                    <a:pt x="3518302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 rot="0">
            <a:off x="9444022" y="32382"/>
            <a:ext cx="10037969" cy="10606407"/>
            <a:chOff x="0" y="0"/>
            <a:chExt cx="13383959" cy="14141876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4"/>
            <a:srcRect l="29243" r="7584"/>
            <a:stretch>
              <a:fillRect/>
            </a:stretch>
          </p:blipFill>
          <p:spPr>
            <a:xfrm>
              <a:off x="0" y="0"/>
              <a:ext cx="13383959" cy="14141876"/>
            </a:xfrm>
            <a:prstGeom prst="rect">
              <a:avLst/>
            </a:prstGeom>
          </p:spPr>
        </p:pic>
      </p:grpSp>
      <p:grpSp>
        <p:nvGrpSpPr>
          <p:cNvPr id="8" name="Group 8"/>
          <p:cNvGrpSpPr/>
          <p:nvPr/>
        </p:nvGrpSpPr>
        <p:grpSpPr>
          <a:xfrm rot="0">
            <a:off x="-4156328" y="-1187572"/>
            <a:ext cx="16846659" cy="12662144"/>
            <a:chOff x="0" y="0"/>
            <a:chExt cx="929336" cy="6985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929336" cy="698500"/>
            </a:xfrm>
            <a:custGeom>
              <a:avLst/>
              <a:gdLst/>
              <a:ahLst/>
              <a:cxnLst/>
              <a:rect l="l" t="t" r="r" b="b"/>
              <a:pathLst>
                <a:path w="929336" h="698500">
                  <a:moveTo>
                    <a:pt x="929336" y="349250"/>
                  </a:moveTo>
                  <a:lnTo>
                    <a:pt x="726136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726136" y="0"/>
                  </a:lnTo>
                  <a:lnTo>
                    <a:pt x="929336" y="34925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114300" y="-38100"/>
              <a:ext cx="700736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sp>
        <p:nvSpPr>
          <p:cNvPr id="11" name="Freeform 11"/>
          <p:cNvSpPr/>
          <p:nvPr/>
        </p:nvSpPr>
        <p:spPr>
          <a:xfrm>
            <a:off x="5406835" y="6702157"/>
            <a:ext cx="4635573" cy="3584843"/>
          </a:xfrm>
          <a:custGeom>
            <a:avLst/>
            <a:gdLst/>
            <a:ahLst/>
            <a:cxnLst/>
            <a:rect l="l" t="t" r="r" b="b"/>
            <a:pathLst>
              <a:path w="4635573" h="3584843">
                <a:moveTo>
                  <a:pt x="0" y="0"/>
                </a:moveTo>
                <a:lnTo>
                  <a:pt x="4635573" y="0"/>
                </a:lnTo>
                <a:lnTo>
                  <a:pt x="4635573" y="3584843"/>
                </a:lnTo>
                <a:lnTo>
                  <a:pt x="0" y="358484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-2914017" y="1670998"/>
            <a:ext cx="20591987" cy="12020572"/>
          </a:xfrm>
          <a:custGeom>
            <a:avLst/>
            <a:gdLst/>
            <a:ahLst/>
            <a:cxnLst/>
            <a:rect l="l" t="t" r="r" b="b"/>
            <a:pathLst>
              <a:path w="20591987" h="12020572">
                <a:moveTo>
                  <a:pt x="0" y="0"/>
                </a:moveTo>
                <a:lnTo>
                  <a:pt x="20591987" y="0"/>
                </a:lnTo>
                <a:lnTo>
                  <a:pt x="20591987" y="12020573"/>
                </a:lnTo>
                <a:lnTo>
                  <a:pt x="0" y="1202057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grpSp>
        <p:nvGrpSpPr>
          <p:cNvPr id="13" name="Group 13"/>
          <p:cNvGrpSpPr/>
          <p:nvPr/>
        </p:nvGrpSpPr>
        <p:grpSpPr>
          <a:xfrm rot="0">
            <a:off x="6640449" y="3927697"/>
            <a:ext cx="1483054" cy="448621"/>
            <a:chOff x="0" y="0"/>
            <a:chExt cx="390599" cy="118155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390599" cy="118155"/>
            </a:xfrm>
            <a:custGeom>
              <a:avLst/>
              <a:gdLst/>
              <a:ahLst/>
              <a:cxnLst/>
              <a:rect l="l" t="t" r="r" b="b"/>
              <a:pathLst>
                <a:path w="390599" h="118155">
                  <a:moveTo>
                    <a:pt x="59078" y="0"/>
                  </a:moveTo>
                  <a:lnTo>
                    <a:pt x="331521" y="0"/>
                  </a:lnTo>
                  <a:cubicBezTo>
                    <a:pt x="347189" y="0"/>
                    <a:pt x="362216" y="6224"/>
                    <a:pt x="373295" y="17303"/>
                  </a:cubicBezTo>
                  <a:cubicBezTo>
                    <a:pt x="384374" y="28383"/>
                    <a:pt x="390599" y="43409"/>
                    <a:pt x="390599" y="59078"/>
                  </a:cubicBezTo>
                  <a:lnTo>
                    <a:pt x="390599" y="59078"/>
                  </a:lnTo>
                  <a:cubicBezTo>
                    <a:pt x="390599" y="74746"/>
                    <a:pt x="384374" y="89773"/>
                    <a:pt x="373295" y="100852"/>
                  </a:cubicBezTo>
                  <a:cubicBezTo>
                    <a:pt x="362216" y="111931"/>
                    <a:pt x="347189" y="118155"/>
                    <a:pt x="331521" y="118155"/>
                  </a:cubicBezTo>
                  <a:lnTo>
                    <a:pt x="59078" y="118155"/>
                  </a:lnTo>
                  <a:cubicBezTo>
                    <a:pt x="43409" y="118155"/>
                    <a:pt x="28383" y="111931"/>
                    <a:pt x="17303" y="100852"/>
                  </a:cubicBezTo>
                  <a:cubicBezTo>
                    <a:pt x="6224" y="89773"/>
                    <a:pt x="0" y="74746"/>
                    <a:pt x="0" y="59078"/>
                  </a:cubicBezTo>
                  <a:lnTo>
                    <a:pt x="0" y="59078"/>
                  </a:lnTo>
                  <a:cubicBezTo>
                    <a:pt x="0" y="43409"/>
                    <a:pt x="6224" y="28383"/>
                    <a:pt x="17303" y="17303"/>
                  </a:cubicBezTo>
                  <a:cubicBezTo>
                    <a:pt x="28383" y="6224"/>
                    <a:pt x="43409" y="0"/>
                    <a:pt x="59078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390599" cy="1562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r>
                <a:rPr lang="en-US" sz="1900">
                  <a:solidFill>
                    <a:srgbClr val="FFFFFF"/>
                  </a:solidFill>
                  <a:latin typeface="Canva Sans" panose="020B0503030501040103"/>
                  <a:ea typeface="Canva Sans" panose="020B0503030501040103"/>
                  <a:cs typeface="Canva Sans" panose="020B0503030501040103"/>
                  <a:sym typeface="Canva Sans" panose="020B0503030501040103"/>
                </a:rPr>
                <a:t>OneP</a:t>
              </a:r>
              <a:endParaRPr lang="en-US" sz="1900">
                <a:solidFill>
                  <a:srgbClr val="FFFFFF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endParaRPr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-223476" y="2836824"/>
            <a:ext cx="12481238" cy="38653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065"/>
              </a:lnSpc>
            </a:pPr>
            <a:r>
              <a:rPr lang="en-US" sz="12025" b="1" i="1" spc="-480">
                <a:solidFill>
                  <a:srgbClr val="418CE3"/>
                </a:solidFill>
                <a:latin typeface="Heading Now 91-98 Bold Italics" panose="00000800000000000000"/>
                <a:ea typeface="Heading Now 91-98 Bold Italics" panose="00000800000000000000"/>
                <a:cs typeface="Heading Now 91-98 Bold Italics" panose="00000800000000000000"/>
                <a:sym typeface="Heading Now 91-98 Bold Italics" panose="00000800000000000000"/>
              </a:rPr>
              <a:t>EFFECT ANALYSIS</a:t>
            </a:r>
            <a:endParaRPr lang="en-US" sz="12025" b="1" i="1" spc="-480">
              <a:solidFill>
                <a:srgbClr val="418CE3"/>
              </a:solidFill>
              <a:latin typeface="Heading Now 91-98 Bold Italics" panose="00000800000000000000"/>
              <a:ea typeface="Heading Now 91-98 Bold Italics" panose="00000800000000000000"/>
              <a:cs typeface="Heading Now 91-98 Bold Italics" panose="00000800000000000000"/>
              <a:sym typeface="Heading Now 91-98 Bold Italics" panose="00000800000000000000"/>
            </a:endParaRPr>
          </a:p>
        </p:txBody>
      </p:sp>
      <p:sp>
        <p:nvSpPr>
          <p:cNvPr id="17" name="Freeform 17"/>
          <p:cNvSpPr/>
          <p:nvPr/>
        </p:nvSpPr>
        <p:spPr>
          <a:xfrm flipH="1" flipV="1">
            <a:off x="-262434" y="-187103"/>
            <a:ext cx="3020832" cy="2835806"/>
          </a:xfrm>
          <a:custGeom>
            <a:avLst/>
            <a:gdLst/>
            <a:ahLst/>
            <a:cxnLst/>
            <a:rect l="l" t="t" r="r" b="b"/>
            <a:pathLst>
              <a:path w="3020832" h="2835806">
                <a:moveTo>
                  <a:pt x="3020832" y="2835806"/>
                </a:moveTo>
                <a:lnTo>
                  <a:pt x="0" y="2835806"/>
                </a:lnTo>
                <a:lnTo>
                  <a:pt x="0" y="0"/>
                </a:lnTo>
                <a:lnTo>
                  <a:pt x="3020832" y="0"/>
                </a:lnTo>
                <a:lnTo>
                  <a:pt x="3020832" y="2835806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p:transition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6640449" y="3927697"/>
            <a:ext cx="1483054" cy="448621"/>
            <a:chOff x="0" y="0"/>
            <a:chExt cx="390599" cy="11815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90599" cy="118155"/>
            </a:xfrm>
            <a:custGeom>
              <a:avLst/>
              <a:gdLst/>
              <a:ahLst/>
              <a:cxnLst/>
              <a:rect l="l" t="t" r="r" b="b"/>
              <a:pathLst>
                <a:path w="390599" h="118155">
                  <a:moveTo>
                    <a:pt x="59078" y="0"/>
                  </a:moveTo>
                  <a:lnTo>
                    <a:pt x="331521" y="0"/>
                  </a:lnTo>
                  <a:cubicBezTo>
                    <a:pt x="347189" y="0"/>
                    <a:pt x="362216" y="6224"/>
                    <a:pt x="373295" y="17303"/>
                  </a:cubicBezTo>
                  <a:cubicBezTo>
                    <a:pt x="384374" y="28383"/>
                    <a:pt x="390599" y="43409"/>
                    <a:pt x="390599" y="59078"/>
                  </a:cubicBezTo>
                  <a:lnTo>
                    <a:pt x="390599" y="59078"/>
                  </a:lnTo>
                  <a:cubicBezTo>
                    <a:pt x="390599" y="74746"/>
                    <a:pt x="384374" y="89773"/>
                    <a:pt x="373295" y="100852"/>
                  </a:cubicBezTo>
                  <a:cubicBezTo>
                    <a:pt x="362216" y="111931"/>
                    <a:pt x="347189" y="118155"/>
                    <a:pt x="331521" y="118155"/>
                  </a:cubicBezTo>
                  <a:lnTo>
                    <a:pt x="59078" y="118155"/>
                  </a:lnTo>
                  <a:cubicBezTo>
                    <a:pt x="43409" y="118155"/>
                    <a:pt x="28383" y="111931"/>
                    <a:pt x="17303" y="100852"/>
                  </a:cubicBezTo>
                  <a:cubicBezTo>
                    <a:pt x="6224" y="89773"/>
                    <a:pt x="0" y="74746"/>
                    <a:pt x="0" y="59078"/>
                  </a:cubicBezTo>
                  <a:lnTo>
                    <a:pt x="0" y="59078"/>
                  </a:lnTo>
                  <a:cubicBezTo>
                    <a:pt x="0" y="43409"/>
                    <a:pt x="6224" y="28383"/>
                    <a:pt x="17303" y="17303"/>
                  </a:cubicBezTo>
                  <a:cubicBezTo>
                    <a:pt x="28383" y="6224"/>
                    <a:pt x="43409" y="0"/>
                    <a:pt x="59078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390599" cy="1562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r>
                <a:rPr lang="en-US" sz="1900">
                  <a:solidFill>
                    <a:srgbClr val="FFFFFF"/>
                  </a:solidFill>
                  <a:latin typeface="Canva Sans" panose="020B0503030501040103"/>
                  <a:ea typeface="Canva Sans" panose="020B0503030501040103"/>
                  <a:cs typeface="Canva Sans" panose="020B0503030501040103"/>
                  <a:sym typeface="Canva Sans" panose="020B0503030501040103"/>
                </a:rPr>
                <a:t>OneP</a:t>
              </a:r>
              <a:endParaRPr lang="en-US" sz="1900">
                <a:solidFill>
                  <a:srgbClr val="FFFFFF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endParaRPr>
            </a:p>
          </p:txBody>
        </p:sp>
      </p:grpSp>
      <p:sp>
        <p:nvSpPr>
          <p:cNvPr id="5" name="Freeform 5"/>
          <p:cNvSpPr/>
          <p:nvPr/>
        </p:nvSpPr>
        <p:spPr>
          <a:xfrm>
            <a:off x="4848068" y="1451321"/>
            <a:ext cx="16230600" cy="6877717"/>
          </a:xfrm>
          <a:custGeom>
            <a:avLst/>
            <a:gdLst/>
            <a:ahLst/>
            <a:cxnLst/>
            <a:rect l="l" t="t" r="r" b="b"/>
            <a:pathLst>
              <a:path w="16230600" h="6877717">
                <a:moveTo>
                  <a:pt x="0" y="0"/>
                </a:moveTo>
                <a:lnTo>
                  <a:pt x="16230600" y="0"/>
                </a:lnTo>
                <a:lnTo>
                  <a:pt x="16230600" y="6877717"/>
                </a:lnTo>
                <a:lnTo>
                  <a:pt x="0" y="6877717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alphaModFix amt="28000"/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 rot="0">
            <a:off x="-262434" y="0"/>
            <a:ext cx="19875403" cy="14053566"/>
            <a:chOff x="0" y="0"/>
            <a:chExt cx="26500537" cy="1873808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6500537" cy="18738088"/>
            </a:xfrm>
            <a:custGeom>
              <a:avLst/>
              <a:gdLst/>
              <a:ahLst/>
              <a:cxnLst/>
              <a:rect l="l" t="t" r="r" b="b"/>
              <a:pathLst>
                <a:path w="26500537" h="18738088">
                  <a:moveTo>
                    <a:pt x="0" y="0"/>
                  </a:moveTo>
                  <a:lnTo>
                    <a:pt x="26500537" y="0"/>
                  </a:lnTo>
                  <a:lnTo>
                    <a:pt x="26500537" y="18738088"/>
                  </a:lnTo>
                  <a:lnTo>
                    <a:pt x="0" y="187380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14000"/>
              </a:blip>
              <a:stretch>
                <a:fillRect/>
              </a:stretch>
            </a:blipFill>
          </p:spPr>
        </p:sp>
        <p:sp>
          <p:nvSpPr>
            <p:cNvPr id="8" name="Freeform 8"/>
            <p:cNvSpPr/>
            <p:nvPr/>
          </p:nvSpPr>
          <p:spPr>
            <a:xfrm flipH="1">
              <a:off x="21215609" y="10250613"/>
              <a:ext cx="3518302" cy="3516836"/>
            </a:xfrm>
            <a:custGeom>
              <a:avLst/>
              <a:gdLst/>
              <a:ahLst/>
              <a:cxnLst/>
              <a:rect l="l" t="t" r="r" b="b"/>
              <a:pathLst>
                <a:path w="3518302" h="3516836">
                  <a:moveTo>
                    <a:pt x="3518302" y="0"/>
                  </a:moveTo>
                  <a:lnTo>
                    <a:pt x="0" y="0"/>
                  </a:lnTo>
                  <a:lnTo>
                    <a:pt x="0" y="3516837"/>
                  </a:lnTo>
                  <a:lnTo>
                    <a:pt x="3518302" y="3516837"/>
                  </a:lnTo>
                  <a:lnTo>
                    <a:pt x="3518302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9" name="Group 9"/>
          <p:cNvGrpSpPr/>
          <p:nvPr/>
        </p:nvGrpSpPr>
        <p:grpSpPr>
          <a:xfrm rot="0">
            <a:off x="4557433" y="-163475"/>
            <a:ext cx="13864231" cy="10977563"/>
            <a:chOff x="0" y="0"/>
            <a:chExt cx="3651485" cy="289121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3651485" cy="2891210"/>
            </a:xfrm>
            <a:custGeom>
              <a:avLst/>
              <a:gdLst/>
              <a:ahLst/>
              <a:cxnLst/>
              <a:rect l="l" t="t" r="r" b="b"/>
              <a:pathLst>
                <a:path w="3651485" h="2891210">
                  <a:moveTo>
                    <a:pt x="0" y="0"/>
                  </a:moveTo>
                  <a:lnTo>
                    <a:pt x="3651485" y="0"/>
                  </a:lnTo>
                  <a:lnTo>
                    <a:pt x="3651485" y="2891210"/>
                  </a:lnTo>
                  <a:lnTo>
                    <a:pt x="0" y="2891210"/>
                  </a:lnTo>
                  <a:close/>
                </a:path>
              </a:pathLst>
            </a:custGeom>
            <a:solidFill>
              <a:srgbClr val="428CE2">
                <a:alpha val="12941"/>
              </a:srgbClr>
            </a:solidFill>
            <a:ln w="38100" cap="sq">
              <a:solidFill>
                <a:srgbClr val="05014A">
                  <a:alpha val="12941"/>
                </a:srgbClr>
              </a:solidFill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3651485" cy="29293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2" name="Group 12"/>
          <p:cNvGrpSpPr/>
          <p:nvPr/>
        </p:nvGrpSpPr>
        <p:grpSpPr>
          <a:xfrm rot="0">
            <a:off x="5368955" y="541552"/>
            <a:ext cx="14868594" cy="1543050"/>
            <a:chOff x="0" y="0"/>
            <a:chExt cx="3916008" cy="4064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3916008" cy="406400"/>
            </a:xfrm>
            <a:custGeom>
              <a:avLst/>
              <a:gdLst/>
              <a:ahLst/>
              <a:cxnLst/>
              <a:rect l="l" t="t" r="r" b="b"/>
              <a:pathLst>
                <a:path w="3916008" h="406400">
                  <a:moveTo>
                    <a:pt x="52069" y="0"/>
                  </a:moveTo>
                  <a:lnTo>
                    <a:pt x="3863939" y="0"/>
                  </a:lnTo>
                  <a:cubicBezTo>
                    <a:pt x="3892696" y="0"/>
                    <a:pt x="3916008" y="23312"/>
                    <a:pt x="3916008" y="52069"/>
                  </a:cubicBezTo>
                  <a:lnTo>
                    <a:pt x="3916008" y="354331"/>
                  </a:lnTo>
                  <a:cubicBezTo>
                    <a:pt x="3916008" y="383088"/>
                    <a:pt x="3892696" y="406400"/>
                    <a:pt x="3863939" y="406400"/>
                  </a:cubicBezTo>
                  <a:lnTo>
                    <a:pt x="52069" y="406400"/>
                  </a:lnTo>
                  <a:cubicBezTo>
                    <a:pt x="23312" y="406400"/>
                    <a:pt x="0" y="383088"/>
                    <a:pt x="0" y="354331"/>
                  </a:cubicBezTo>
                  <a:lnTo>
                    <a:pt x="0" y="52069"/>
                  </a:lnTo>
                  <a:cubicBezTo>
                    <a:pt x="0" y="23312"/>
                    <a:pt x="23312" y="0"/>
                    <a:pt x="52069" y="0"/>
                  </a:cubicBezTo>
                  <a:close/>
                </a:path>
              </a:pathLst>
            </a:custGeom>
            <a:solidFill>
              <a:srgbClr val="428CE2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3916008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5" name="Group 15"/>
          <p:cNvGrpSpPr/>
          <p:nvPr/>
        </p:nvGrpSpPr>
        <p:grpSpPr>
          <a:xfrm rot="0">
            <a:off x="1029048" y="542311"/>
            <a:ext cx="3894150" cy="1543050"/>
            <a:chOff x="0" y="0"/>
            <a:chExt cx="1025620" cy="4064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025620" cy="406400"/>
            </a:xfrm>
            <a:custGeom>
              <a:avLst/>
              <a:gdLst/>
              <a:ahLst/>
              <a:cxnLst/>
              <a:rect l="l" t="t" r="r" b="b"/>
              <a:pathLst>
                <a:path w="1025620" h="406400">
                  <a:moveTo>
                    <a:pt x="155071" y="0"/>
                  </a:moveTo>
                  <a:lnTo>
                    <a:pt x="870549" y="0"/>
                  </a:lnTo>
                  <a:cubicBezTo>
                    <a:pt x="956192" y="0"/>
                    <a:pt x="1025620" y="69428"/>
                    <a:pt x="1025620" y="155071"/>
                  </a:cubicBezTo>
                  <a:lnTo>
                    <a:pt x="1025620" y="251329"/>
                  </a:lnTo>
                  <a:cubicBezTo>
                    <a:pt x="1025620" y="336972"/>
                    <a:pt x="956192" y="406400"/>
                    <a:pt x="870549" y="406400"/>
                  </a:cubicBezTo>
                  <a:lnTo>
                    <a:pt x="155071" y="406400"/>
                  </a:lnTo>
                  <a:cubicBezTo>
                    <a:pt x="69428" y="406400"/>
                    <a:pt x="0" y="336972"/>
                    <a:pt x="0" y="251329"/>
                  </a:cubicBezTo>
                  <a:lnTo>
                    <a:pt x="0" y="155071"/>
                  </a:lnTo>
                  <a:cubicBezTo>
                    <a:pt x="0" y="69428"/>
                    <a:pt x="69428" y="0"/>
                    <a:pt x="155071" y="0"/>
                  </a:cubicBezTo>
                  <a:close/>
                </a:path>
              </a:pathLst>
            </a:custGeom>
            <a:solidFill>
              <a:srgbClr val="428CE2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1025620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8" name="Group 18"/>
          <p:cNvGrpSpPr/>
          <p:nvPr/>
        </p:nvGrpSpPr>
        <p:grpSpPr>
          <a:xfrm rot="3174007">
            <a:off x="470198" y="136624"/>
            <a:ext cx="2362583" cy="2354425"/>
            <a:chOff x="0" y="0"/>
            <a:chExt cx="3150110" cy="3139233"/>
          </a:xfrm>
        </p:grpSpPr>
        <p:grpSp>
          <p:nvGrpSpPr>
            <p:cNvPr id="19" name="Group 19"/>
            <p:cNvGrpSpPr/>
            <p:nvPr/>
          </p:nvGrpSpPr>
          <p:grpSpPr>
            <a:xfrm rot="0">
              <a:off x="412589" y="398923"/>
              <a:ext cx="2305096" cy="2341386"/>
              <a:chOff x="0" y="0"/>
              <a:chExt cx="400101" cy="406400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400101" cy="406400"/>
              </a:xfrm>
              <a:custGeom>
                <a:avLst/>
                <a:gdLst/>
                <a:ahLst/>
                <a:cxnLst/>
                <a:rect l="l" t="t" r="r" b="b"/>
                <a:pathLst>
                  <a:path w="400101" h="406400">
                    <a:moveTo>
                      <a:pt x="200051" y="0"/>
                    </a:moveTo>
                    <a:lnTo>
                      <a:pt x="200051" y="0"/>
                    </a:lnTo>
                    <a:cubicBezTo>
                      <a:pt x="310535" y="0"/>
                      <a:pt x="400101" y="89566"/>
                      <a:pt x="400101" y="200051"/>
                    </a:cubicBezTo>
                    <a:lnTo>
                      <a:pt x="400101" y="206349"/>
                    </a:lnTo>
                    <a:cubicBezTo>
                      <a:pt x="400101" y="316834"/>
                      <a:pt x="310535" y="406400"/>
                      <a:pt x="200051" y="406400"/>
                    </a:cubicBezTo>
                    <a:lnTo>
                      <a:pt x="200051" y="406400"/>
                    </a:lnTo>
                    <a:cubicBezTo>
                      <a:pt x="89566" y="406400"/>
                      <a:pt x="0" y="316834"/>
                      <a:pt x="0" y="206349"/>
                    </a:cubicBezTo>
                    <a:lnTo>
                      <a:pt x="0" y="200051"/>
                    </a:lnTo>
                    <a:cubicBezTo>
                      <a:pt x="0" y="89566"/>
                      <a:pt x="89566" y="0"/>
                      <a:pt x="200051" y="0"/>
                    </a:cubicBezTo>
                    <a:close/>
                  </a:path>
                </a:pathLst>
              </a:custGeom>
              <a:solidFill>
                <a:srgbClr val="428CE2"/>
              </a:solidFill>
            </p:spPr>
          </p:sp>
          <p:sp>
            <p:nvSpPr>
              <p:cNvPr id="21" name="TextBox 21"/>
              <p:cNvSpPr txBox="1"/>
              <p:nvPr/>
            </p:nvSpPr>
            <p:spPr>
              <a:xfrm>
                <a:off x="0" y="-38100"/>
                <a:ext cx="400101" cy="444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id="22" name="Freeform 22"/>
            <p:cNvSpPr/>
            <p:nvPr/>
          </p:nvSpPr>
          <p:spPr>
            <a:xfrm rot="-10710944">
              <a:off x="39124" y="39271"/>
              <a:ext cx="3071861" cy="3060691"/>
            </a:xfrm>
            <a:custGeom>
              <a:avLst/>
              <a:gdLst/>
              <a:ahLst/>
              <a:cxnLst/>
              <a:rect l="l" t="t" r="r" b="b"/>
              <a:pathLst>
                <a:path w="3071861" h="3060691">
                  <a:moveTo>
                    <a:pt x="0" y="0"/>
                  </a:moveTo>
                  <a:lnTo>
                    <a:pt x="3071862" y="0"/>
                  </a:lnTo>
                  <a:lnTo>
                    <a:pt x="3071862" y="3060691"/>
                  </a:lnTo>
                  <a:lnTo>
                    <a:pt x="0" y="30606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23" name="TextBox 23"/>
          <p:cNvSpPr txBox="1"/>
          <p:nvPr/>
        </p:nvSpPr>
        <p:spPr>
          <a:xfrm>
            <a:off x="727009" y="986183"/>
            <a:ext cx="1810861" cy="10731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00"/>
              </a:lnSpc>
            </a:pPr>
            <a:r>
              <a:rPr lang="en-US" sz="8000" spc="-80">
                <a:solidFill>
                  <a:srgbClr val="F6FAFF"/>
                </a:solidFill>
                <a:latin typeface="Impact" panose="020B0806030902050204"/>
                <a:ea typeface="Impact" panose="020B0806030902050204"/>
                <a:cs typeface="Impact" panose="020B0806030902050204"/>
                <a:sym typeface="Impact" panose="020B0806030902050204"/>
              </a:rPr>
              <a:t>1</a:t>
            </a:r>
            <a:endParaRPr lang="en-US" sz="8000" spc="-80">
              <a:solidFill>
                <a:srgbClr val="F6FAFF"/>
              </a:solidFill>
              <a:latin typeface="Impact" panose="020B0806030902050204"/>
              <a:ea typeface="Impact" panose="020B0806030902050204"/>
              <a:cs typeface="Impact" panose="020B0806030902050204"/>
              <a:sym typeface="Impact" panose="020B0806030902050204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5738979" y="2952009"/>
            <a:ext cx="11501139" cy="41459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60"/>
              </a:lnSpc>
            </a:pPr>
            <a:r>
              <a:rPr lang="en-US" sz="5900">
                <a:solidFill>
                  <a:srgbClr val="05014A"/>
                </a:solidFill>
                <a:latin typeface="Helvetica Now" panose="020B0504030202020204"/>
                <a:ea typeface="Helvetica Now" panose="020B0504030202020204"/>
                <a:cs typeface="Helvetica Now" panose="020B0504030202020204"/>
                <a:sym typeface="Helvetica Now" panose="020B0504030202020204"/>
              </a:rPr>
              <a:t>Retirees can </a:t>
            </a:r>
            <a:r>
              <a:rPr lang="en-US" sz="5900">
                <a:solidFill>
                  <a:srgbClr val="05014A"/>
                </a:solidFill>
                <a:latin typeface="Helvetica Now" panose="020B0504030202020204"/>
                <a:ea typeface="Helvetica Now" panose="020B0504030202020204"/>
                <a:cs typeface="Helvetica Now" panose="020B0504030202020204"/>
                <a:sym typeface="Helvetica Now" panose="020B0504030202020204"/>
              </a:rPr>
              <a:t>obtain cash quickly for emergencies, medical expenses, home repairs, famliy support.</a:t>
            </a:r>
            <a:endParaRPr lang="en-US" sz="5900">
              <a:solidFill>
                <a:srgbClr val="05014A"/>
              </a:solidFill>
              <a:latin typeface="Helvetica Now" panose="020B0504030202020204"/>
              <a:ea typeface="Helvetica Now" panose="020B0504030202020204"/>
              <a:cs typeface="Helvetica Now" panose="020B0504030202020204"/>
              <a:sym typeface="Helvetica Now" panose="020B0504030202020204"/>
            </a:endParaRPr>
          </a:p>
        </p:txBody>
      </p:sp>
      <p:grpSp>
        <p:nvGrpSpPr>
          <p:cNvPr id="25" name="Group 25"/>
          <p:cNvGrpSpPr/>
          <p:nvPr/>
        </p:nvGrpSpPr>
        <p:grpSpPr>
          <a:xfrm rot="0">
            <a:off x="1029048" y="7882601"/>
            <a:ext cx="1437962" cy="1432997"/>
            <a:chOff x="0" y="0"/>
            <a:chExt cx="1917282" cy="1910662"/>
          </a:xfrm>
        </p:grpSpPr>
        <p:grpSp>
          <p:nvGrpSpPr>
            <p:cNvPr id="26" name="Group 26"/>
            <p:cNvGrpSpPr/>
            <p:nvPr/>
          </p:nvGrpSpPr>
          <p:grpSpPr>
            <a:xfrm rot="0">
              <a:off x="251118" y="242801"/>
              <a:ext cx="1402973" cy="1425061"/>
              <a:chOff x="0" y="0"/>
              <a:chExt cx="400101" cy="406400"/>
            </a:xfrm>
          </p:grpSpPr>
          <p:sp>
            <p:nvSpPr>
              <p:cNvPr id="27" name="Freeform 27"/>
              <p:cNvSpPr/>
              <p:nvPr/>
            </p:nvSpPr>
            <p:spPr>
              <a:xfrm>
                <a:off x="0" y="0"/>
                <a:ext cx="400101" cy="406400"/>
              </a:xfrm>
              <a:custGeom>
                <a:avLst/>
                <a:gdLst/>
                <a:ahLst/>
                <a:cxnLst/>
                <a:rect l="l" t="t" r="r" b="b"/>
                <a:pathLst>
                  <a:path w="400101" h="406400">
                    <a:moveTo>
                      <a:pt x="200051" y="0"/>
                    </a:moveTo>
                    <a:lnTo>
                      <a:pt x="200051" y="0"/>
                    </a:lnTo>
                    <a:cubicBezTo>
                      <a:pt x="310535" y="0"/>
                      <a:pt x="400101" y="89566"/>
                      <a:pt x="400101" y="200051"/>
                    </a:cubicBezTo>
                    <a:lnTo>
                      <a:pt x="400101" y="206349"/>
                    </a:lnTo>
                    <a:cubicBezTo>
                      <a:pt x="400101" y="316834"/>
                      <a:pt x="310535" y="406400"/>
                      <a:pt x="200051" y="406400"/>
                    </a:cubicBezTo>
                    <a:lnTo>
                      <a:pt x="200051" y="406400"/>
                    </a:lnTo>
                    <a:cubicBezTo>
                      <a:pt x="89566" y="406400"/>
                      <a:pt x="0" y="316834"/>
                      <a:pt x="0" y="206349"/>
                    </a:cubicBezTo>
                    <a:lnTo>
                      <a:pt x="0" y="200051"/>
                    </a:lnTo>
                    <a:cubicBezTo>
                      <a:pt x="0" y="89566"/>
                      <a:pt x="89566" y="0"/>
                      <a:pt x="200051" y="0"/>
                    </a:cubicBezTo>
                    <a:close/>
                  </a:path>
                </a:pathLst>
              </a:custGeom>
              <a:solidFill>
                <a:srgbClr val="428CE2"/>
              </a:solidFill>
            </p:spPr>
          </p:sp>
          <p:sp>
            <p:nvSpPr>
              <p:cNvPr id="28" name="TextBox 28"/>
              <p:cNvSpPr txBox="1"/>
              <p:nvPr/>
            </p:nvSpPr>
            <p:spPr>
              <a:xfrm>
                <a:off x="0" y="-38100"/>
                <a:ext cx="400101" cy="444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id="29" name="Freeform 29"/>
            <p:cNvSpPr/>
            <p:nvPr/>
          </p:nvSpPr>
          <p:spPr>
            <a:xfrm rot="-10710944">
              <a:off x="23813" y="23902"/>
              <a:ext cx="1869657" cy="1862858"/>
            </a:xfrm>
            <a:custGeom>
              <a:avLst/>
              <a:gdLst/>
              <a:ahLst/>
              <a:cxnLst/>
              <a:rect l="l" t="t" r="r" b="b"/>
              <a:pathLst>
                <a:path w="1869657" h="1862858">
                  <a:moveTo>
                    <a:pt x="0" y="0"/>
                  </a:moveTo>
                  <a:lnTo>
                    <a:pt x="1869657" y="0"/>
                  </a:lnTo>
                  <a:lnTo>
                    <a:pt x="1869657" y="1862858"/>
                  </a:lnTo>
                  <a:lnTo>
                    <a:pt x="0" y="186285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30" name="Group 30"/>
          <p:cNvGrpSpPr/>
          <p:nvPr/>
        </p:nvGrpSpPr>
        <p:grpSpPr>
          <a:xfrm rot="0">
            <a:off x="1028700" y="5325307"/>
            <a:ext cx="1438310" cy="1433344"/>
            <a:chOff x="0" y="0"/>
            <a:chExt cx="1917747" cy="1911125"/>
          </a:xfrm>
        </p:grpSpPr>
        <p:grpSp>
          <p:nvGrpSpPr>
            <p:cNvPr id="31" name="Group 31"/>
            <p:cNvGrpSpPr/>
            <p:nvPr/>
          </p:nvGrpSpPr>
          <p:grpSpPr>
            <a:xfrm rot="0">
              <a:off x="251179" y="242859"/>
              <a:ext cx="1403313" cy="1425406"/>
              <a:chOff x="0" y="0"/>
              <a:chExt cx="400101" cy="406400"/>
            </a:xfrm>
          </p:grpSpPr>
          <p:sp>
            <p:nvSpPr>
              <p:cNvPr id="32" name="Freeform 32"/>
              <p:cNvSpPr/>
              <p:nvPr/>
            </p:nvSpPr>
            <p:spPr>
              <a:xfrm>
                <a:off x="0" y="0"/>
                <a:ext cx="400101" cy="406400"/>
              </a:xfrm>
              <a:custGeom>
                <a:avLst/>
                <a:gdLst/>
                <a:ahLst/>
                <a:cxnLst/>
                <a:rect l="l" t="t" r="r" b="b"/>
                <a:pathLst>
                  <a:path w="400101" h="406400">
                    <a:moveTo>
                      <a:pt x="200051" y="0"/>
                    </a:moveTo>
                    <a:lnTo>
                      <a:pt x="200051" y="0"/>
                    </a:lnTo>
                    <a:cubicBezTo>
                      <a:pt x="310535" y="0"/>
                      <a:pt x="400101" y="89566"/>
                      <a:pt x="400101" y="200051"/>
                    </a:cubicBezTo>
                    <a:lnTo>
                      <a:pt x="400101" y="206349"/>
                    </a:lnTo>
                    <a:cubicBezTo>
                      <a:pt x="400101" y="316834"/>
                      <a:pt x="310535" y="406400"/>
                      <a:pt x="200051" y="406400"/>
                    </a:cubicBezTo>
                    <a:lnTo>
                      <a:pt x="200051" y="406400"/>
                    </a:lnTo>
                    <a:cubicBezTo>
                      <a:pt x="89566" y="406400"/>
                      <a:pt x="0" y="316834"/>
                      <a:pt x="0" y="206349"/>
                    </a:cubicBezTo>
                    <a:lnTo>
                      <a:pt x="0" y="200051"/>
                    </a:lnTo>
                    <a:cubicBezTo>
                      <a:pt x="0" y="89566"/>
                      <a:pt x="89566" y="0"/>
                      <a:pt x="200051" y="0"/>
                    </a:cubicBezTo>
                    <a:close/>
                  </a:path>
                </a:pathLst>
              </a:custGeom>
              <a:solidFill>
                <a:srgbClr val="428CE2"/>
              </a:solidFill>
            </p:spPr>
          </p:sp>
          <p:sp>
            <p:nvSpPr>
              <p:cNvPr id="33" name="TextBox 33"/>
              <p:cNvSpPr txBox="1"/>
              <p:nvPr/>
            </p:nvSpPr>
            <p:spPr>
              <a:xfrm>
                <a:off x="0" y="-38100"/>
                <a:ext cx="400101" cy="444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id="34" name="Freeform 34"/>
            <p:cNvSpPr/>
            <p:nvPr/>
          </p:nvSpPr>
          <p:spPr>
            <a:xfrm rot="-10710944">
              <a:off x="23818" y="23908"/>
              <a:ext cx="1870110" cy="1863310"/>
            </a:xfrm>
            <a:custGeom>
              <a:avLst/>
              <a:gdLst/>
              <a:ahLst/>
              <a:cxnLst/>
              <a:rect l="l" t="t" r="r" b="b"/>
              <a:pathLst>
                <a:path w="1870110" h="1863310">
                  <a:moveTo>
                    <a:pt x="0" y="0"/>
                  </a:moveTo>
                  <a:lnTo>
                    <a:pt x="1870111" y="0"/>
                  </a:lnTo>
                  <a:lnTo>
                    <a:pt x="1870111" y="1863309"/>
                  </a:lnTo>
                  <a:lnTo>
                    <a:pt x="0" y="18633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35" name="Group 35"/>
          <p:cNvGrpSpPr/>
          <p:nvPr/>
        </p:nvGrpSpPr>
        <p:grpSpPr>
          <a:xfrm rot="0">
            <a:off x="1003525" y="3209311"/>
            <a:ext cx="1442694" cy="1437712"/>
            <a:chOff x="0" y="0"/>
            <a:chExt cx="1923591" cy="1916949"/>
          </a:xfrm>
        </p:grpSpPr>
        <p:grpSp>
          <p:nvGrpSpPr>
            <p:cNvPr id="36" name="Group 36"/>
            <p:cNvGrpSpPr/>
            <p:nvPr/>
          </p:nvGrpSpPr>
          <p:grpSpPr>
            <a:xfrm rot="0">
              <a:off x="251944" y="243600"/>
              <a:ext cx="1407590" cy="1429750"/>
              <a:chOff x="0" y="0"/>
              <a:chExt cx="400101" cy="406400"/>
            </a:xfrm>
          </p:grpSpPr>
          <p:sp>
            <p:nvSpPr>
              <p:cNvPr id="37" name="Freeform 37"/>
              <p:cNvSpPr/>
              <p:nvPr/>
            </p:nvSpPr>
            <p:spPr>
              <a:xfrm>
                <a:off x="0" y="0"/>
                <a:ext cx="400101" cy="406400"/>
              </a:xfrm>
              <a:custGeom>
                <a:avLst/>
                <a:gdLst/>
                <a:ahLst/>
                <a:cxnLst/>
                <a:rect l="l" t="t" r="r" b="b"/>
                <a:pathLst>
                  <a:path w="400101" h="406400">
                    <a:moveTo>
                      <a:pt x="200051" y="0"/>
                    </a:moveTo>
                    <a:lnTo>
                      <a:pt x="200051" y="0"/>
                    </a:lnTo>
                    <a:cubicBezTo>
                      <a:pt x="310535" y="0"/>
                      <a:pt x="400101" y="89566"/>
                      <a:pt x="400101" y="200051"/>
                    </a:cubicBezTo>
                    <a:lnTo>
                      <a:pt x="400101" y="206349"/>
                    </a:lnTo>
                    <a:cubicBezTo>
                      <a:pt x="400101" y="316834"/>
                      <a:pt x="310535" y="406400"/>
                      <a:pt x="200051" y="406400"/>
                    </a:cubicBezTo>
                    <a:lnTo>
                      <a:pt x="200051" y="406400"/>
                    </a:lnTo>
                    <a:cubicBezTo>
                      <a:pt x="89566" y="406400"/>
                      <a:pt x="0" y="316834"/>
                      <a:pt x="0" y="206349"/>
                    </a:cubicBezTo>
                    <a:lnTo>
                      <a:pt x="0" y="200051"/>
                    </a:lnTo>
                    <a:cubicBezTo>
                      <a:pt x="0" y="89566"/>
                      <a:pt x="89566" y="0"/>
                      <a:pt x="200051" y="0"/>
                    </a:cubicBezTo>
                    <a:close/>
                  </a:path>
                </a:pathLst>
              </a:custGeom>
              <a:solidFill>
                <a:srgbClr val="428CE2"/>
              </a:solidFill>
            </p:spPr>
          </p:sp>
          <p:sp>
            <p:nvSpPr>
              <p:cNvPr id="38" name="TextBox 38"/>
              <p:cNvSpPr txBox="1"/>
              <p:nvPr/>
            </p:nvSpPr>
            <p:spPr>
              <a:xfrm>
                <a:off x="0" y="-38100"/>
                <a:ext cx="400101" cy="444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id="39" name="Freeform 39"/>
            <p:cNvSpPr/>
            <p:nvPr/>
          </p:nvSpPr>
          <p:spPr>
            <a:xfrm rot="-10710944">
              <a:off x="23891" y="23980"/>
              <a:ext cx="1875810" cy="1868988"/>
            </a:xfrm>
            <a:custGeom>
              <a:avLst/>
              <a:gdLst/>
              <a:ahLst/>
              <a:cxnLst/>
              <a:rect l="l" t="t" r="r" b="b"/>
              <a:pathLst>
                <a:path w="1875810" h="1868988">
                  <a:moveTo>
                    <a:pt x="0" y="0"/>
                  </a:moveTo>
                  <a:lnTo>
                    <a:pt x="1875810" y="0"/>
                  </a:lnTo>
                  <a:lnTo>
                    <a:pt x="1875810" y="1868989"/>
                  </a:lnTo>
                  <a:lnTo>
                    <a:pt x="0" y="186898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40" name="TextBox 40"/>
          <p:cNvSpPr txBox="1"/>
          <p:nvPr/>
        </p:nvSpPr>
        <p:spPr>
          <a:xfrm>
            <a:off x="6436353" y="918933"/>
            <a:ext cx="12733798" cy="8549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90"/>
              </a:lnSpc>
            </a:pPr>
            <a:r>
              <a:rPr lang="en-US" sz="6100" b="1">
                <a:solidFill>
                  <a:srgbClr val="FCFCFC"/>
                </a:solidFill>
                <a:latin typeface="Oswald Bold" panose="00000800000000000000"/>
                <a:ea typeface="Oswald Bold" panose="00000800000000000000"/>
                <a:cs typeface="Oswald Bold" panose="00000800000000000000"/>
                <a:sym typeface="Oswald Bold" panose="00000800000000000000"/>
              </a:rPr>
              <a:t>ACCESS TO IMMEDIATE FUNDS </a:t>
            </a:r>
            <a:endParaRPr lang="en-US" sz="6100" b="1">
              <a:solidFill>
                <a:srgbClr val="FCFCFC"/>
              </a:solidFill>
              <a:latin typeface="Oswald Bold" panose="00000800000000000000"/>
              <a:ea typeface="Oswald Bold" panose="00000800000000000000"/>
              <a:cs typeface="Oswald Bold" panose="00000800000000000000"/>
              <a:sym typeface="Oswald Bold" panose="0000080000000000000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6640449" y="3927697"/>
            <a:ext cx="1483054" cy="448621"/>
            <a:chOff x="0" y="0"/>
            <a:chExt cx="390599" cy="11815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90599" cy="118155"/>
            </a:xfrm>
            <a:custGeom>
              <a:avLst/>
              <a:gdLst/>
              <a:ahLst/>
              <a:cxnLst/>
              <a:rect l="l" t="t" r="r" b="b"/>
              <a:pathLst>
                <a:path w="390599" h="118155">
                  <a:moveTo>
                    <a:pt x="59078" y="0"/>
                  </a:moveTo>
                  <a:lnTo>
                    <a:pt x="331521" y="0"/>
                  </a:lnTo>
                  <a:cubicBezTo>
                    <a:pt x="347189" y="0"/>
                    <a:pt x="362216" y="6224"/>
                    <a:pt x="373295" y="17303"/>
                  </a:cubicBezTo>
                  <a:cubicBezTo>
                    <a:pt x="384374" y="28383"/>
                    <a:pt x="390599" y="43409"/>
                    <a:pt x="390599" y="59078"/>
                  </a:cubicBezTo>
                  <a:lnTo>
                    <a:pt x="390599" y="59078"/>
                  </a:lnTo>
                  <a:cubicBezTo>
                    <a:pt x="390599" y="74746"/>
                    <a:pt x="384374" y="89773"/>
                    <a:pt x="373295" y="100852"/>
                  </a:cubicBezTo>
                  <a:cubicBezTo>
                    <a:pt x="362216" y="111931"/>
                    <a:pt x="347189" y="118155"/>
                    <a:pt x="331521" y="118155"/>
                  </a:cubicBezTo>
                  <a:lnTo>
                    <a:pt x="59078" y="118155"/>
                  </a:lnTo>
                  <a:cubicBezTo>
                    <a:pt x="43409" y="118155"/>
                    <a:pt x="28383" y="111931"/>
                    <a:pt x="17303" y="100852"/>
                  </a:cubicBezTo>
                  <a:cubicBezTo>
                    <a:pt x="6224" y="89773"/>
                    <a:pt x="0" y="74746"/>
                    <a:pt x="0" y="59078"/>
                  </a:cubicBezTo>
                  <a:lnTo>
                    <a:pt x="0" y="59078"/>
                  </a:lnTo>
                  <a:cubicBezTo>
                    <a:pt x="0" y="43409"/>
                    <a:pt x="6224" y="28383"/>
                    <a:pt x="17303" y="17303"/>
                  </a:cubicBezTo>
                  <a:cubicBezTo>
                    <a:pt x="28383" y="6224"/>
                    <a:pt x="43409" y="0"/>
                    <a:pt x="59078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390599" cy="1562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r>
                <a:rPr lang="en-US" sz="1900">
                  <a:solidFill>
                    <a:srgbClr val="FFFFFF"/>
                  </a:solidFill>
                  <a:latin typeface="Canva Sans" panose="020B0503030501040103"/>
                  <a:ea typeface="Canva Sans" panose="020B0503030501040103"/>
                  <a:cs typeface="Canva Sans" panose="020B0503030501040103"/>
                  <a:sym typeface="Canva Sans" panose="020B0503030501040103"/>
                </a:rPr>
                <a:t>OneP</a:t>
              </a:r>
              <a:endParaRPr lang="en-US" sz="1900">
                <a:solidFill>
                  <a:srgbClr val="FFFFFF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endParaRPr>
            </a:p>
          </p:txBody>
        </p:sp>
      </p:grpSp>
      <p:sp>
        <p:nvSpPr>
          <p:cNvPr id="5" name="Freeform 5"/>
          <p:cNvSpPr/>
          <p:nvPr/>
        </p:nvSpPr>
        <p:spPr>
          <a:xfrm>
            <a:off x="4848068" y="1451321"/>
            <a:ext cx="16230600" cy="6877717"/>
          </a:xfrm>
          <a:custGeom>
            <a:avLst/>
            <a:gdLst/>
            <a:ahLst/>
            <a:cxnLst/>
            <a:rect l="l" t="t" r="r" b="b"/>
            <a:pathLst>
              <a:path w="16230600" h="6877717">
                <a:moveTo>
                  <a:pt x="0" y="0"/>
                </a:moveTo>
                <a:lnTo>
                  <a:pt x="16230600" y="0"/>
                </a:lnTo>
                <a:lnTo>
                  <a:pt x="16230600" y="6877717"/>
                </a:lnTo>
                <a:lnTo>
                  <a:pt x="0" y="6877717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alphaModFix amt="28000"/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 rot="0">
            <a:off x="-262434" y="0"/>
            <a:ext cx="19875403" cy="14053566"/>
            <a:chOff x="0" y="0"/>
            <a:chExt cx="26500537" cy="1873808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6500537" cy="18738088"/>
            </a:xfrm>
            <a:custGeom>
              <a:avLst/>
              <a:gdLst/>
              <a:ahLst/>
              <a:cxnLst/>
              <a:rect l="l" t="t" r="r" b="b"/>
              <a:pathLst>
                <a:path w="26500537" h="18738088">
                  <a:moveTo>
                    <a:pt x="0" y="0"/>
                  </a:moveTo>
                  <a:lnTo>
                    <a:pt x="26500537" y="0"/>
                  </a:lnTo>
                  <a:lnTo>
                    <a:pt x="26500537" y="18738088"/>
                  </a:lnTo>
                  <a:lnTo>
                    <a:pt x="0" y="187380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14000"/>
              </a:blip>
              <a:stretch>
                <a:fillRect/>
              </a:stretch>
            </a:blipFill>
          </p:spPr>
        </p:sp>
        <p:sp>
          <p:nvSpPr>
            <p:cNvPr id="8" name="Freeform 8"/>
            <p:cNvSpPr/>
            <p:nvPr/>
          </p:nvSpPr>
          <p:spPr>
            <a:xfrm flipH="1">
              <a:off x="21215609" y="10250613"/>
              <a:ext cx="3518302" cy="3516836"/>
            </a:xfrm>
            <a:custGeom>
              <a:avLst/>
              <a:gdLst/>
              <a:ahLst/>
              <a:cxnLst/>
              <a:rect l="l" t="t" r="r" b="b"/>
              <a:pathLst>
                <a:path w="3518302" h="3516836">
                  <a:moveTo>
                    <a:pt x="3518302" y="0"/>
                  </a:moveTo>
                  <a:lnTo>
                    <a:pt x="0" y="0"/>
                  </a:lnTo>
                  <a:lnTo>
                    <a:pt x="0" y="3516837"/>
                  </a:lnTo>
                  <a:lnTo>
                    <a:pt x="3518302" y="3516837"/>
                  </a:lnTo>
                  <a:lnTo>
                    <a:pt x="3518302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9" name="Group 9"/>
          <p:cNvGrpSpPr/>
          <p:nvPr/>
        </p:nvGrpSpPr>
        <p:grpSpPr>
          <a:xfrm rot="0">
            <a:off x="4557433" y="-163475"/>
            <a:ext cx="13864231" cy="10977563"/>
            <a:chOff x="0" y="0"/>
            <a:chExt cx="3651485" cy="289121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3651485" cy="2891210"/>
            </a:xfrm>
            <a:custGeom>
              <a:avLst/>
              <a:gdLst/>
              <a:ahLst/>
              <a:cxnLst/>
              <a:rect l="l" t="t" r="r" b="b"/>
              <a:pathLst>
                <a:path w="3651485" h="2891210">
                  <a:moveTo>
                    <a:pt x="0" y="0"/>
                  </a:moveTo>
                  <a:lnTo>
                    <a:pt x="3651485" y="0"/>
                  </a:lnTo>
                  <a:lnTo>
                    <a:pt x="3651485" y="2891210"/>
                  </a:lnTo>
                  <a:lnTo>
                    <a:pt x="0" y="2891210"/>
                  </a:lnTo>
                  <a:close/>
                </a:path>
              </a:pathLst>
            </a:custGeom>
            <a:solidFill>
              <a:srgbClr val="428CE2">
                <a:alpha val="12941"/>
              </a:srgbClr>
            </a:solidFill>
            <a:ln w="38100" cap="sq">
              <a:solidFill>
                <a:srgbClr val="05014A">
                  <a:alpha val="12941"/>
                </a:srgbClr>
              </a:solidFill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3651485" cy="29293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2" name="Group 12"/>
          <p:cNvGrpSpPr/>
          <p:nvPr/>
        </p:nvGrpSpPr>
        <p:grpSpPr>
          <a:xfrm rot="0">
            <a:off x="5368955" y="541552"/>
            <a:ext cx="14868594" cy="1543050"/>
            <a:chOff x="0" y="0"/>
            <a:chExt cx="3916008" cy="4064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3916008" cy="406400"/>
            </a:xfrm>
            <a:custGeom>
              <a:avLst/>
              <a:gdLst/>
              <a:ahLst/>
              <a:cxnLst/>
              <a:rect l="l" t="t" r="r" b="b"/>
              <a:pathLst>
                <a:path w="3916008" h="406400">
                  <a:moveTo>
                    <a:pt x="52069" y="0"/>
                  </a:moveTo>
                  <a:lnTo>
                    <a:pt x="3863939" y="0"/>
                  </a:lnTo>
                  <a:cubicBezTo>
                    <a:pt x="3892696" y="0"/>
                    <a:pt x="3916008" y="23312"/>
                    <a:pt x="3916008" y="52069"/>
                  </a:cubicBezTo>
                  <a:lnTo>
                    <a:pt x="3916008" y="354331"/>
                  </a:lnTo>
                  <a:cubicBezTo>
                    <a:pt x="3916008" y="383088"/>
                    <a:pt x="3892696" y="406400"/>
                    <a:pt x="3863939" y="406400"/>
                  </a:cubicBezTo>
                  <a:lnTo>
                    <a:pt x="52069" y="406400"/>
                  </a:lnTo>
                  <a:cubicBezTo>
                    <a:pt x="23312" y="406400"/>
                    <a:pt x="0" y="383088"/>
                    <a:pt x="0" y="354331"/>
                  </a:cubicBezTo>
                  <a:lnTo>
                    <a:pt x="0" y="52069"/>
                  </a:lnTo>
                  <a:cubicBezTo>
                    <a:pt x="0" y="23312"/>
                    <a:pt x="23312" y="0"/>
                    <a:pt x="52069" y="0"/>
                  </a:cubicBezTo>
                  <a:close/>
                </a:path>
              </a:pathLst>
            </a:custGeom>
            <a:solidFill>
              <a:srgbClr val="428CE2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3916008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5" name="Group 15"/>
          <p:cNvGrpSpPr/>
          <p:nvPr/>
        </p:nvGrpSpPr>
        <p:grpSpPr>
          <a:xfrm rot="0">
            <a:off x="953918" y="3034463"/>
            <a:ext cx="3894150" cy="1543050"/>
            <a:chOff x="0" y="0"/>
            <a:chExt cx="1025620" cy="4064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025620" cy="406400"/>
            </a:xfrm>
            <a:custGeom>
              <a:avLst/>
              <a:gdLst/>
              <a:ahLst/>
              <a:cxnLst/>
              <a:rect l="l" t="t" r="r" b="b"/>
              <a:pathLst>
                <a:path w="1025620" h="406400">
                  <a:moveTo>
                    <a:pt x="155071" y="0"/>
                  </a:moveTo>
                  <a:lnTo>
                    <a:pt x="870549" y="0"/>
                  </a:lnTo>
                  <a:cubicBezTo>
                    <a:pt x="956192" y="0"/>
                    <a:pt x="1025620" y="69428"/>
                    <a:pt x="1025620" y="155071"/>
                  </a:cubicBezTo>
                  <a:lnTo>
                    <a:pt x="1025620" y="251329"/>
                  </a:lnTo>
                  <a:cubicBezTo>
                    <a:pt x="1025620" y="336972"/>
                    <a:pt x="956192" y="406400"/>
                    <a:pt x="870549" y="406400"/>
                  </a:cubicBezTo>
                  <a:lnTo>
                    <a:pt x="155071" y="406400"/>
                  </a:lnTo>
                  <a:cubicBezTo>
                    <a:pt x="69428" y="406400"/>
                    <a:pt x="0" y="336972"/>
                    <a:pt x="0" y="251329"/>
                  </a:cubicBezTo>
                  <a:lnTo>
                    <a:pt x="0" y="155071"/>
                  </a:lnTo>
                  <a:cubicBezTo>
                    <a:pt x="0" y="69428"/>
                    <a:pt x="69428" y="0"/>
                    <a:pt x="155071" y="0"/>
                  </a:cubicBezTo>
                  <a:close/>
                </a:path>
              </a:pathLst>
            </a:custGeom>
            <a:solidFill>
              <a:srgbClr val="428CE2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1025620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8" name="Group 18"/>
          <p:cNvGrpSpPr/>
          <p:nvPr/>
        </p:nvGrpSpPr>
        <p:grpSpPr>
          <a:xfrm rot="-5478873">
            <a:off x="912336" y="595461"/>
            <a:ext cx="1440207" cy="1435233"/>
            <a:chOff x="0" y="0"/>
            <a:chExt cx="1920275" cy="1913645"/>
          </a:xfrm>
        </p:grpSpPr>
        <p:grpSp>
          <p:nvGrpSpPr>
            <p:cNvPr id="19" name="Group 19"/>
            <p:cNvGrpSpPr/>
            <p:nvPr/>
          </p:nvGrpSpPr>
          <p:grpSpPr>
            <a:xfrm rot="0">
              <a:off x="251510" y="243180"/>
              <a:ext cx="1405163" cy="1427285"/>
              <a:chOff x="0" y="0"/>
              <a:chExt cx="400101" cy="406400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400101" cy="406400"/>
              </a:xfrm>
              <a:custGeom>
                <a:avLst/>
                <a:gdLst/>
                <a:ahLst/>
                <a:cxnLst/>
                <a:rect l="l" t="t" r="r" b="b"/>
                <a:pathLst>
                  <a:path w="400101" h="406400">
                    <a:moveTo>
                      <a:pt x="200051" y="0"/>
                    </a:moveTo>
                    <a:lnTo>
                      <a:pt x="200051" y="0"/>
                    </a:lnTo>
                    <a:cubicBezTo>
                      <a:pt x="310535" y="0"/>
                      <a:pt x="400101" y="89566"/>
                      <a:pt x="400101" y="200051"/>
                    </a:cubicBezTo>
                    <a:lnTo>
                      <a:pt x="400101" y="206349"/>
                    </a:lnTo>
                    <a:cubicBezTo>
                      <a:pt x="400101" y="316834"/>
                      <a:pt x="310535" y="406400"/>
                      <a:pt x="200051" y="406400"/>
                    </a:cubicBezTo>
                    <a:lnTo>
                      <a:pt x="200051" y="406400"/>
                    </a:lnTo>
                    <a:cubicBezTo>
                      <a:pt x="89566" y="406400"/>
                      <a:pt x="0" y="316834"/>
                      <a:pt x="0" y="206349"/>
                    </a:cubicBezTo>
                    <a:lnTo>
                      <a:pt x="0" y="200051"/>
                    </a:lnTo>
                    <a:cubicBezTo>
                      <a:pt x="0" y="89566"/>
                      <a:pt x="89566" y="0"/>
                      <a:pt x="200051" y="0"/>
                    </a:cubicBezTo>
                    <a:close/>
                  </a:path>
                </a:pathLst>
              </a:custGeom>
              <a:solidFill>
                <a:srgbClr val="428CE2"/>
              </a:solidFill>
            </p:spPr>
          </p:sp>
          <p:sp>
            <p:nvSpPr>
              <p:cNvPr id="21" name="TextBox 21"/>
              <p:cNvSpPr txBox="1"/>
              <p:nvPr/>
            </p:nvSpPr>
            <p:spPr>
              <a:xfrm>
                <a:off x="0" y="-38100"/>
                <a:ext cx="400101" cy="444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id="22" name="Freeform 22"/>
            <p:cNvSpPr/>
            <p:nvPr/>
          </p:nvSpPr>
          <p:spPr>
            <a:xfrm rot="-10710944">
              <a:off x="23850" y="23939"/>
              <a:ext cx="1872576" cy="1865766"/>
            </a:xfrm>
            <a:custGeom>
              <a:avLst/>
              <a:gdLst/>
              <a:ahLst/>
              <a:cxnLst/>
              <a:rect l="l" t="t" r="r" b="b"/>
              <a:pathLst>
                <a:path w="1872576" h="1865766">
                  <a:moveTo>
                    <a:pt x="0" y="0"/>
                  </a:moveTo>
                  <a:lnTo>
                    <a:pt x="1872576" y="0"/>
                  </a:lnTo>
                  <a:lnTo>
                    <a:pt x="1872576" y="1865767"/>
                  </a:lnTo>
                  <a:lnTo>
                    <a:pt x="0" y="18657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23" name="TextBox 23"/>
          <p:cNvSpPr txBox="1"/>
          <p:nvPr/>
        </p:nvSpPr>
        <p:spPr>
          <a:xfrm>
            <a:off x="698434" y="1040472"/>
            <a:ext cx="1810861" cy="809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00"/>
              </a:lnSpc>
            </a:pPr>
            <a:r>
              <a:rPr lang="en-US" sz="6000" spc="-60">
                <a:solidFill>
                  <a:srgbClr val="F6FAFF"/>
                </a:solidFill>
                <a:latin typeface="Impact" panose="020B0806030902050204"/>
                <a:ea typeface="Impact" panose="020B0806030902050204"/>
                <a:cs typeface="Impact" panose="020B0806030902050204"/>
                <a:sym typeface="Impact" panose="020B0806030902050204"/>
              </a:rPr>
              <a:t>1</a:t>
            </a:r>
            <a:endParaRPr lang="en-US" sz="6000" spc="-60">
              <a:solidFill>
                <a:srgbClr val="F6FAFF"/>
              </a:solidFill>
              <a:latin typeface="Impact" panose="020B0806030902050204"/>
              <a:ea typeface="Impact" panose="020B0806030902050204"/>
              <a:cs typeface="Impact" panose="020B0806030902050204"/>
              <a:sym typeface="Impact" panose="020B0806030902050204"/>
            </a:endParaRPr>
          </a:p>
        </p:txBody>
      </p:sp>
      <p:grpSp>
        <p:nvGrpSpPr>
          <p:cNvPr id="24" name="Group 24"/>
          <p:cNvGrpSpPr/>
          <p:nvPr/>
        </p:nvGrpSpPr>
        <p:grpSpPr>
          <a:xfrm rot="0">
            <a:off x="1029048" y="7882601"/>
            <a:ext cx="1437962" cy="1432997"/>
            <a:chOff x="0" y="0"/>
            <a:chExt cx="1917282" cy="1910662"/>
          </a:xfrm>
        </p:grpSpPr>
        <p:grpSp>
          <p:nvGrpSpPr>
            <p:cNvPr id="25" name="Group 25"/>
            <p:cNvGrpSpPr/>
            <p:nvPr/>
          </p:nvGrpSpPr>
          <p:grpSpPr>
            <a:xfrm rot="0">
              <a:off x="251118" y="242801"/>
              <a:ext cx="1402973" cy="1425061"/>
              <a:chOff x="0" y="0"/>
              <a:chExt cx="400101" cy="406400"/>
            </a:xfrm>
          </p:grpSpPr>
          <p:sp>
            <p:nvSpPr>
              <p:cNvPr id="26" name="Freeform 26"/>
              <p:cNvSpPr/>
              <p:nvPr/>
            </p:nvSpPr>
            <p:spPr>
              <a:xfrm>
                <a:off x="0" y="0"/>
                <a:ext cx="400101" cy="406400"/>
              </a:xfrm>
              <a:custGeom>
                <a:avLst/>
                <a:gdLst/>
                <a:ahLst/>
                <a:cxnLst/>
                <a:rect l="l" t="t" r="r" b="b"/>
                <a:pathLst>
                  <a:path w="400101" h="406400">
                    <a:moveTo>
                      <a:pt x="200051" y="0"/>
                    </a:moveTo>
                    <a:lnTo>
                      <a:pt x="200051" y="0"/>
                    </a:lnTo>
                    <a:cubicBezTo>
                      <a:pt x="310535" y="0"/>
                      <a:pt x="400101" y="89566"/>
                      <a:pt x="400101" y="200051"/>
                    </a:cubicBezTo>
                    <a:lnTo>
                      <a:pt x="400101" y="206349"/>
                    </a:lnTo>
                    <a:cubicBezTo>
                      <a:pt x="400101" y="316834"/>
                      <a:pt x="310535" y="406400"/>
                      <a:pt x="200051" y="406400"/>
                    </a:cubicBezTo>
                    <a:lnTo>
                      <a:pt x="200051" y="406400"/>
                    </a:lnTo>
                    <a:cubicBezTo>
                      <a:pt x="89566" y="406400"/>
                      <a:pt x="0" y="316834"/>
                      <a:pt x="0" y="206349"/>
                    </a:cubicBezTo>
                    <a:lnTo>
                      <a:pt x="0" y="200051"/>
                    </a:lnTo>
                    <a:cubicBezTo>
                      <a:pt x="0" y="89566"/>
                      <a:pt x="89566" y="0"/>
                      <a:pt x="200051" y="0"/>
                    </a:cubicBezTo>
                    <a:close/>
                  </a:path>
                </a:pathLst>
              </a:custGeom>
              <a:solidFill>
                <a:srgbClr val="428CE2"/>
              </a:solidFill>
            </p:spPr>
          </p:sp>
          <p:sp>
            <p:nvSpPr>
              <p:cNvPr id="27" name="TextBox 27"/>
              <p:cNvSpPr txBox="1"/>
              <p:nvPr/>
            </p:nvSpPr>
            <p:spPr>
              <a:xfrm>
                <a:off x="0" y="-38100"/>
                <a:ext cx="400101" cy="444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id="28" name="Freeform 28"/>
            <p:cNvSpPr/>
            <p:nvPr/>
          </p:nvSpPr>
          <p:spPr>
            <a:xfrm rot="-10710944">
              <a:off x="23813" y="23902"/>
              <a:ext cx="1869657" cy="1862858"/>
            </a:xfrm>
            <a:custGeom>
              <a:avLst/>
              <a:gdLst/>
              <a:ahLst/>
              <a:cxnLst/>
              <a:rect l="l" t="t" r="r" b="b"/>
              <a:pathLst>
                <a:path w="1869657" h="1862858">
                  <a:moveTo>
                    <a:pt x="0" y="0"/>
                  </a:moveTo>
                  <a:lnTo>
                    <a:pt x="1869657" y="0"/>
                  </a:lnTo>
                  <a:lnTo>
                    <a:pt x="1869657" y="1862858"/>
                  </a:lnTo>
                  <a:lnTo>
                    <a:pt x="0" y="186285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29" name="Group 29"/>
          <p:cNvGrpSpPr/>
          <p:nvPr/>
        </p:nvGrpSpPr>
        <p:grpSpPr>
          <a:xfrm rot="0">
            <a:off x="1028700" y="5325307"/>
            <a:ext cx="1438310" cy="1433344"/>
            <a:chOff x="0" y="0"/>
            <a:chExt cx="1917747" cy="1911125"/>
          </a:xfrm>
        </p:grpSpPr>
        <p:grpSp>
          <p:nvGrpSpPr>
            <p:cNvPr id="30" name="Group 30"/>
            <p:cNvGrpSpPr/>
            <p:nvPr/>
          </p:nvGrpSpPr>
          <p:grpSpPr>
            <a:xfrm rot="0">
              <a:off x="251179" y="242859"/>
              <a:ext cx="1403313" cy="1425406"/>
              <a:chOff x="0" y="0"/>
              <a:chExt cx="400101" cy="406400"/>
            </a:xfrm>
          </p:grpSpPr>
          <p:sp>
            <p:nvSpPr>
              <p:cNvPr id="31" name="Freeform 31"/>
              <p:cNvSpPr/>
              <p:nvPr/>
            </p:nvSpPr>
            <p:spPr>
              <a:xfrm>
                <a:off x="0" y="0"/>
                <a:ext cx="400101" cy="406400"/>
              </a:xfrm>
              <a:custGeom>
                <a:avLst/>
                <a:gdLst/>
                <a:ahLst/>
                <a:cxnLst/>
                <a:rect l="l" t="t" r="r" b="b"/>
                <a:pathLst>
                  <a:path w="400101" h="406400">
                    <a:moveTo>
                      <a:pt x="200051" y="0"/>
                    </a:moveTo>
                    <a:lnTo>
                      <a:pt x="200051" y="0"/>
                    </a:lnTo>
                    <a:cubicBezTo>
                      <a:pt x="310535" y="0"/>
                      <a:pt x="400101" y="89566"/>
                      <a:pt x="400101" y="200051"/>
                    </a:cubicBezTo>
                    <a:lnTo>
                      <a:pt x="400101" y="206349"/>
                    </a:lnTo>
                    <a:cubicBezTo>
                      <a:pt x="400101" y="316834"/>
                      <a:pt x="310535" y="406400"/>
                      <a:pt x="200051" y="406400"/>
                    </a:cubicBezTo>
                    <a:lnTo>
                      <a:pt x="200051" y="406400"/>
                    </a:lnTo>
                    <a:cubicBezTo>
                      <a:pt x="89566" y="406400"/>
                      <a:pt x="0" y="316834"/>
                      <a:pt x="0" y="206349"/>
                    </a:cubicBezTo>
                    <a:lnTo>
                      <a:pt x="0" y="200051"/>
                    </a:lnTo>
                    <a:cubicBezTo>
                      <a:pt x="0" y="89566"/>
                      <a:pt x="89566" y="0"/>
                      <a:pt x="200051" y="0"/>
                    </a:cubicBezTo>
                    <a:close/>
                  </a:path>
                </a:pathLst>
              </a:custGeom>
              <a:solidFill>
                <a:srgbClr val="428CE2"/>
              </a:solidFill>
            </p:spPr>
          </p:sp>
          <p:sp>
            <p:nvSpPr>
              <p:cNvPr id="32" name="TextBox 32"/>
              <p:cNvSpPr txBox="1"/>
              <p:nvPr/>
            </p:nvSpPr>
            <p:spPr>
              <a:xfrm>
                <a:off x="0" y="-38100"/>
                <a:ext cx="400101" cy="444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id="33" name="Freeform 33"/>
            <p:cNvSpPr/>
            <p:nvPr/>
          </p:nvSpPr>
          <p:spPr>
            <a:xfrm rot="-10710944">
              <a:off x="23818" y="23908"/>
              <a:ext cx="1870110" cy="1863310"/>
            </a:xfrm>
            <a:custGeom>
              <a:avLst/>
              <a:gdLst/>
              <a:ahLst/>
              <a:cxnLst/>
              <a:rect l="l" t="t" r="r" b="b"/>
              <a:pathLst>
                <a:path w="1870110" h="1863310">
                  <a:moveTo>
                    <a:pt x="0" y="0"/>
                  </a:moveTo>
                  <a:lnTo>
                    <a:pt x="1870111" y="0"/>
                  </a:lnTo>
                  <a:lnTo>
                    <a:pt x="1870111" y="1863309"/>
                  </a:lnTo>
                  <a:lnTo>
                    <a:pt x="0" y="18633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34" name="Group 34"/>
          <p:cNvGrpSpPr/>
          <p:nvPr/>
        </p:nvGrpSpPr>
        <p:grpSpPr>
          <a:xfrm rot="-6525375">
            <a:off x="567360" y="2629569"/>
            <a:ext cx="2360991" cy="2352838"/>
            <a:chOff x="0" y="0"/>
            <a:chExt cx="3147988" cy="3137118"/>
          </a:xfrm>
        </p:grpSpPr>
        <p:grpSp>
          <p:nvGrpSpPr>
            <p:cNvPr id="35" name="Group 35"/>
            <p:cNvGrpSpPr/>
            <p:nvPr/>
          </p:nvGrpSpPr>
          <p:grpSpPr>
            <a:xfrm rot="0">
              <a:off x="412311" y="398655"/>
              <a:ext cx="2303543" cy="2339809"/>
              <a:chOff x="0" y="0"/>
              <a:chExt cx="400101" cy="406400"/>
            </a:xfrm>
          </p:grpSpPr>
          <p:sp>
            <p:nvSpPr>
              <p:cNvPr id="36" name="Freeform 36"/>
              <p:cNvSpPr/>
              <p:nvPr/>
            </p:nvSpPr>
            <p:spPr>
              <a:xfrm>
                <a:off x="0" y="0"/>
                <a:ext cx="400101" cy="406400"/>
              </a:xfrm>
              <a:custGeom>
                <a:avLst/>
                <a:gdLst/>
                <a:ahLst/>
                <a:cxnLst/>
                <a:rect l="l" t="t" r="r" b="b"/>
                <a:pathLst>
                  <a:path w="400101" h="406400">
                    <a:moveTo>
                      <a:pt x="200051" y="0"/>
                    </a:moveTo>
                    <a:lnTo>
                      <a:pt x="200051" y="0"/>
                    </a:lnTo>
                    <a:cubicBezTo>
                      <a:pt x="310535" y="0"/>
                      <a:pt x="400101" y="89566"/>
                      <a:pt x="400101" y="200051"/>
                    </a:cubicBezTo>
                    <a:lnTo>
                      <a:pt x="400101" y="206349"/>
                    </a:lnTo>
                    <a:cubicBezTo>
                      <a:pt x="400101" y="316834"/>
                      <a:pt x="310535" y="406400"/>
                      <a:pt x="200051" y="406400"/>
                    </a:cubicBezTo>
                    <a:lnTo>
                      <a:pt x="200051" y="406400"/>
                    </a:lnTo>
                    <a:cubicBezTo>
                      <a:pt x="89566" y="406400"/>
                      <a:pt x="0" y="316834"/>
                      <a:pt x="0" y="206349"/>
                    </a:cubicBezTo>
                    <a:lnTo>
                      <a:pt x="0" y="200051"/>
                    </a:lnTo>
                    <a:cubicBezTo>
                      <a:pt x="0" y="89566"/>
                      <a:pt x="89566" y="0"/>
                      <a:pt x="200051" y="0"/>
                    </a:cubicBezTo>
                    <a:close/>
                  </a:path>
                </a:pathLst>
              </a:custGeom>
              <a:solidFill>
                <a:srgbClr val="428CE2"/>
              </a:solidFill>
            </p:spPr>
          </p:sp>
          <p:sp>
            <p:nvSpPr>
              <p:cNvPr id="37" name="TextBox 37"/>
              <p:cNvSpPr txBox="1"/>
              <p:nvPr/>
            </p:nvSpPr>
            <p:spPr>
              <a:xfrm>
                <a:off x="0" y="-38100"/>
                <a:ext cx="400101" cy="444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id="38" name="Freeform 38"/>
            <p:cNvSpPr/>
            <p:nvPr/>
          </p:nvSpPr>
          <p:spPr>
            <a:xfrm rot="-10710944">
              <a:off x="39098" y="39244"/>
              <a:ext cx="3069792" cy="3058629"/>
            </a:xfrm>
            <a:custGeom>
              <a:avLst/>
              <a:gdLst/>
              <a:ahLst/>
              <a:cxnLst/>
              <a:rect l="l" t="t" r="r" b="b"/>
              <a:pathLst>
                <a:path w="3069792" h="3058629">
                  <a:moveTo>
                    <a:pt x="0" y="0"/>
                  </a:moveTo>
                  <a:lnTo>
                    <a:pt x="3069792" y="0"/>
                  </a:lnTo>
                  <a:lnTo>
                    <a:pt x="3069792" y="3058629"/>
                  </a:lnTo>
                  <a:lnTo>
                    <a:pt x="0" y="305862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39" name="TextBox 39"/>
          <p:cNvSpPr txBox="1"/>
          <p:nvPr/>
        </p:nvSpPr>
        <p:spPr>
          <a:xfrm>
            <a:off x="842599" y="3462559"/>
            <a:ext cx="1810861" cy="10731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00"/>
              </a:lnSpc>
            </a:pPr>
            <a:r>
              <a:rPr lang="en-US" sz="8000" spc="-80">
                <a:solidFill>
                  <a:srgbClr val="F6FAFF"/>
                </a:solidFill>
                <a:latin typeface="Impact" panose="020B0806030902050204"/>
                <a:ea typeface="Impact" panose="020B0806030902050204"/>
                <a:cs typeface="Impact" panose="020B0806030902050204"/>
                <a:sym typeface="Impact" panose="020B0806030902050204"/>
              </a:rPr>
              <a:t>2</a:t>
            </a:r>
            <a:endParaRPr lang="en-US" sz="8000" spc="-80">
              <a:solidFill>
                <a:srgbClr val="F6FAFF"/>
              </a:solidFill>
              <a:latin typeface="Impact" panose="020B0806030902050204"/>
              <a:ea typeface="Impact" panose="020B0806030902050204"/>
              <a:cs typeface="Impact" panose="020B0806030902050204"/>
              <a:sym typeface="Impact" panose="020B0806030902050204"/>
            </a:endParaRPr>
          </a:p>
        </p:txBody>
      </p:sp>
      <p:sp>
        <p:nvSpPr>
          <p:cNvPr id="40" name="TextBox 40"/>
          <p:cNvSpPr txBox="1"/>
          <p:nvPr/>
        </p:nvSpPr>
        <p:spPr>
          <a:xfrm>
            <a:off x="5738979" y="2952009"/>
            <a:ext cx="11501139" cy="3098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60"/>
              </a:lnSpc>
            </a:pPr>
            <a:r>
              <a:rPr lang="en-US" sz="5900">
                <a:solidFill>
                  <a:srgbClr val="05014A"/>
                </a:solidFill>
                <a:latin typeface="Helvetica Now" panose="020B0504030202020204"/>
                <a:ea typeface="Helvetica Now" panose="020B0504030202020204"/>
                <a:cs typeface="Helvetica Now" panose="020B0504030202020204"/>
                <a:sym typeface="Helvetica Now" panose="020B0504030202020204"/>
              </a:rPr>
              <a:t>Pension-backed loans are </a:t>
            </a:r>
            <a:r>
              <a:rPr lang="en-US" sz="5900">
                <a:solidFill>
                  <a:srgbClr val="05014A"/>
                </a:solidFill>
                <a:latin typeface="Helvetica Now" panose="020B0504030202020204"/>
                <a:ea typeface="Helvetica Now" panose="020B0504030202020204"/>
                <a:cs typeface="Helvetica Now" panose="020B0504030202020204"/>
                <a:sym typeface="Helvetica Now" panose="020B0504030202020204"/>
              </a:rPr>
              <a:t>often easier to qualify for than personal loans.</a:t>
            </a:r>
            <a:endParaRPr lang="en-US" sz="5900">
              <a:solidFill>
                <a:srgbClr val="05014A"/>
              </a:solidFill>
              <a:latin typeface="Helvetica Now" panose="020B0504030202020204"/>
              <a:ea typeface="Helvetica Now" panose="020B0504030202020204"/>
              <a:cs typeface="Helvetica Now" panose="020B0504030202020204"/>
              <a:sym typeface="Helvetica Now" panose="020B0504030202020204"/>
            </a:endParaRPr>
          </a:p>
        </p:txBody>
      </p:sp>
      <p:sp>
        <p:nvSpPr>
          <p:cNvPr id="41" name="TextBox 41"/>
          <p:cNvSpPr txBox="1"/>
          <p:nvPr/>
        </p:nvSpPr>
        <p:spPr>
          <a:xfrm>
            <a:off x="5738979" y="918933"/>
            <a:ext cx="12733798" cy="8549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90"/>
              </a:lnSpc>
            </a:pPr>
            <a:r>
              <a:rPr lang="en-US" sz="6100" b="1">
                <a:solidFill>
                  <a:srgbClr val="FFFFFF"/>
                </a:solidFill>
                <a:latin typeface="Oswald Bold" panose="00000800000000000000"/>
                <a:ea typeface="Oswald Bold" panose="00000800000000000000"/>
                <a:cs typeface="Oswald Bold" panose="00000800000000000000"/>
                <a:sym typeface="Oswald Bold" panose="00000800000000000000"/>
              </a:rPr>
              <a:t>NO NEED FOR TRADITIONAL CREDIT</a:t>
            </a:r>
            <a:endParaRPr lang="en-US" sz="6100" b="1">
              <a:solidFill>
                <a:srgbClr val="FFFFFF"/>
              </a:solidFill>
              <a:latin typeface="Oswald Bold" panose="00000800000000000000"/>
              <a:ea typeface="Oswald Bold" panose="00000800000000000000"/>
              <a:cs typeface="Oswald Bold" panose="00000800000000000000"/>
              <a:sym typeface="Oswald Bold" panose="00000800000000000000"/>
            </a:endParaRPr>
          </a:p>
        </p:txBody>
      </p:sp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6640449" y="3927697"/>
            <a:ext cx="1483054" cy="448621"/>
            <a:chOff x="0" y="0"/>
            <a:chExt cx="390599" cy="11815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90599" cy="118155"/>
            </a:xfrm>
            <a:custGeom>
              <a:avLst/>
              <a:gdLst/>
              <a:ahLst/>
              <a:cxnLst/>
              <a:rect l="l" t="t" r="r" b="b"/>
              <a:pathLst>
                <a:path w="390599" h="118155">
                  <a:moveTo>
                    <a:pt x="59078" y="0"/>
                  </a:moveTo>
                  <a:lnTo>
                    <a:pt x="331521" y="0"/>
                  </a:lnTo>
                  <a:cubicBezTo>
                    <a:pt x="347189" y="0"/>
                    <a:pt x="362216" y="6224"/>
                    <a:pt x="373295" y="17303"/>
                  </a:cubicBezTo>
                  <a:cubicBezTo>
                    <a:pt x="384374" y="28383"/>
                    <a:pt x="390599" y="43409"/>
                    <a:pt x="390599" y="59078"/>
                  </a:cubicBezTo>
                  <a:lnTo>
                    <a:pt x="390599" y="59078"/>
                  </a:lnTo>
                  <a:cubicBezTo>
                    <a:pt x="390599" y="74746"/>
                    <a:pt x="384374" y="89773"/>
                    <a:pt x="373295" y="100852"/>
                  </a:cubicBezTo>
                  <a:cubicBezTo>
                    <a:pt x="362216" y="111931"/>
                    <a:pt x="347189" y="118155"/>
                    <a:pt x="331521" y="118155"/>
                  </a:cubicBezTo>
                  <a:lnTo>
                    <a:pt x="59078" y="118155"/>
                  </a:lnTo>
                  <a:cubicBezTo>
                    <a:pt x="43409" y="118155"/>
                    <a:pt x="28383" y="111931"/>
                    <a:pt x="17303" y="100852"/>
                  </a:cubicBezTo>
                  <a:cubicBezTo>
                    <a:pt x="6224" y="89773"/>
                    <a:pt x="0" y="74746"/>
                    <a:pt x="0" y="59078"/>
                  </a:cubicBezTo>
                  <a:lnTo>
                    <a:pt x="0" y="59078"/>
                  </a:lnTo>
                  <a:cubicBezTo>
                    <a:pt x="0" y="43409"/>
                    <a:pt x="6224" y="28383"/>
                    <a:pt x="17303" y="17303"/>
                  </a:cubicBezTo>
                  <a:cubicBezTo>
                    <a:pt x="28383" y="6224"/>
                    <a:pt x="43409" y="0"/>
                    <a:pt x="59078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390599" cy="1562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r>
                <a:rPr lang="en-US" sz="1900">
                  <a:solidFill>
                    <a:srgbClr val="FFFFFF"/>
                  </a:solidFill>
                  <a:latin typeface="Canva Sans" panose="020B0503030501040103"/>
                  <a:ea typeface="Canva Sans" panose="020B0503030501040103"/>
                  <a:cs typeface="Canva Sans" panose="020B0503030501040103"/>
                  <a:sym typeface="Canva Sans" panose="020B0503030501040103"/>
                </a:rPr>
                <a:t>OneP</a:t>
              </a:r>
              <a:endParaRPr lang="en-US" sz="1900">
                <a:solidFill>
                  <a:srgbClr val="FFFFFF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endParaRPr>
            </a:p>
          </p:txBody>
        </p:sp>
      </p:grpSp>
      <p:sp>
        <p:nvSpPr>
          <p:cNvPr id="5" name="Freeform 5"/>
          <p:cNvSpPr/>
          <p:nvPr/>
        </p:nvSpPr>
        <p:spPr>
          <a:xfrm>
            <a:off x="4848068" y="1451321"/>
            <a:ext cx="16230600" cy="6877717"/>
          </a:xfrm>
          <a:custGeom>
            <a:avLst/>
            <a:gdLst/>
            <a:ahLst/>
            <a:cxnLst/>
            <a:rect l="l" t="t" r="r" b="b"/>
            <a:pathLst>
              <a:path w="16230600" h="6877717">
                <a:moveTo>
                  <a:pt x="0" y="0"/>
                </a:moveTo>
                <a:lnTo>
                  <a:pt x="16230600" y="0"/>
                </a:lnTo>
                <a:lnTo>
                  <a:pt x="16230600" y="6877717"/>
                </a:lnTo>
                <a:lnTo>
                  <a:pt x="0" y="6877717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alphaModFix amt="28000"/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 rot="0">
            <a:off x="-262434" y="0"/>
            <a:ext cx="19875403" cy="14053566"/>
            <a:chOff x="0" y="0"/>
            <a:chExt cx="26500537" cy="1873808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6500537" cy="18738088"/>
            </a:xfrm>
            <a:custGeom>
              <a:avLst/>
              <a:gdLst/>
              <a:ahLst/>
              <a:cxnLst/>
              <a:rect l="l" t="t" r="r" b="b"/>
              <a:pathLst>
                <a:path w="26500537" h="18738088">
                  <a:moveTo>
                    <a:pt x="0" y="0"/>
                  </a:moveTo>
                  <a:lnTo>
                    <a:pt x="26500537" y="0"/>
                  </a:lnTo>
                  <a:lnTo>
                    <a:pt x="26500537" y="18738088"/>
                  </a:lnTo>
                  <a:lnTo>
                    <a:pt x="0" y="187380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14000"/>
              </a:blip>
              <a:stretch>
                <a:fillRect/>
              </a:stretch>
            </a:blipFill>
          </p:spPr>
        </p:sp>
        <p:sp>
          <p:nvSpPr>
            <p:cNvPr id="8" name="Freeform 8"/>
            <p:cNvSpPr/>
            <p:nvPr/>
          </p:nvSpPr>
          <p:spPr>
            <a:xfrm flipH="1">
              <a:off x="21215609" y="10250613"/>
              <a:ext cx="3518302" cy="3516836"/>
            </a:xfrm>
            <a:custGeom>
              <a:avLst/>
              <a:gdLst/>
              <a:ahLst/>
              <a:cxnLst/>
              <a:rect l="l" t="t" r="r" b="b"/>
              <a:pathLst>
                <a:path w="3518302" h="3516836">
                  <a:moveTo>
                    <a:pt x="3518302" y="0"/>
                  </a:moveTo>
                  <a:lnTo>
                    <a:pt x="0" y="0"/>
                  </a:lnTo>
                  <a:lnTo>
                    <a:pt x="0" y="3516837"/>
                  </a:lnTo>
                  <a:lnTo>
                    <a:pt x="3518302" y="3516837"/>
                  </a:lnTo>
                  <a:lnTo>
                    <a:pt x="3518302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9" name="Group 9"/>
          <p:cNvGrpSpPr/>
          <p:nvPr/>
        </p:nvGrpSpPr>
        <p:grpSpPr>
          <a:xfrm rot="0">
            <a:off x="4557433" y="-163475"/>
            <a:ext cx="13864231" cy="10977563"/>
            <a:chOff x="0" y="0"/>
            <a:chExt cx="3651485" cy="289121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3651485" cy="2891210"/>
            </a:xfrm>
            <a:custGeom>
              <a:avLst/>
              <a:gdLst/>
              <a:ahLst/>
              <a:cxnLst/>
              <a:rect l="l" t="t" r="r" b="b"/>
              <a:pathLst>
                <a:path w="3651485" h="2891210">
                  <a:moveTo>
                    <a:pt x="0" y="0"/>
                  </a:moveTo>
                  <a:lnTo>
                    <a:pt x="3651485" y="0"/>
                  </a:lnTo>
                  <a:lnTo>
                    <a:pt x="3651485" y="2891210"/>
                  </a:lnTo>
                  <a:lnTo>
                    <a:pt x="0" y="2891210"/>
                  </a:lnTo>
                  <a:close/>
                </a:path>
              </a:pathLst>
            </a:custGeom>
            <a:solidFill>
              <a:srgbClr val="428CE2">
                <a:alpha val="12941"/>
              </a:srgbClr>
            </a:solidFill>
            <a:ln w="38100" cap="sq">
              <a:solidFill>
                <a:srgbClr val="05014A">
                  <a:alpha val="12941"/>
                </a:srgbClr>
              </a:solidFill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3651485" cy="29293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2" name="Group 12"/>
          <p:cNvGrpSpPr/>
          <p:nvPr/>
        </p:nvGrpSpPr>
        <p:grpSpPr>
          <a:xfrm rot="0">
            <a:off x="5368955" y="541552"/>
            <a:ext cx="14868594" cy="1543050"/>
            <a:chOff x="0" y="0"/>
            <a:chExt cx="3916008" cy="4064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3916008" cy="406400"/>
            </a:xfrm>
            <a:custGeom>
              <a:avLst/>
              <a:gdLst/>
              <a:ahLst/>
              <a:cxnLst/>
              <a:rect l="l" t="t" r="r" b="b"/>
              <a:pathLst>
                <a:path w="3916008" h="406400">
                  <a:moveTo>
                    <a:pt x="52069" y="0"/>
                  </a:moveTo>
                  <a:lnTo>
                    <a:pt x="3863939" y="0"/>
                  </a:lnTo>
                  <a:cubicBezTo>
                    <a:pt x="3892696" y="0"/>
                    <a:pt x="3916008" y="23312"/>
                    <a:pt x="3916008" y="52069"/>
                  </a:cubicBezTo>
                  <a:lnTo>
                    <a:pt x="3916008" y="354331"/>
                  </a:lnTo>
                  <a:cubicBezTo>
                    <a:pt x="3916008" y="383088"/>
                    <a:pt x="3892696" y="406400"/>
                    <a:pt x="3863939" y="406400"/>
                  </a:cubicBezTo>
                  <a:lnTo>
                    <a:pt x="52069" y="406400"/>
                  </a:lnTo>
                  <a:cubicBezTo>
                    <a:pt x="23312" y="406400"/>
                    <a:pt x="0" y="383088"/>
                    <a:pt x="0" y="354331"/>
                  </a:cubicBezTo>
                  <a:lnTo>
                    <a:pt x="0" y="52069"/>
                  </a:lnTo>
                  <a:cubicBezTo>
                    <a:pt x="0" y="23312"/>
                    <a:pt x="23312" y="0"/>
                    <a:pt x="52069" y="0"/>
                  </a:cubicBezTo>
                  <a:close/>
                </a:path>
              </a:pathLst>
            </a:custGeom>
            <a:solidFill>
              <a:srgbClr val="428CE2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3916008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5" name="Group 15"/>
          <p:cNvGrpSpPr/>
          <p:nvPr/>
        </p:nvGrpSpPr>
        <p:grpSpPr>
          <a:xfrm rot="0">
            <a:off x="953918" y="5546013"/>
            <a:ext cx="3894150" cy="1543050"/>
            <a:chOff x="0" y="0"/>
            <a:chExt cx="1025620" cy="4064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025620" cy="406400"/>
            </a:xfrm>
            <a:custGeom>
              <a:avLst/>
              <a:gdLst/>
              <a:ahLst/>
              <a:cxnLst/>
              <a:rect l="l" t="t" r="r" b="b"/>
              <a:pathLst>
                <a:path w="1025620" h="406400">
                  <a:moveTo>
                    <a:pt x="155071" y="0"/>
                  </a:moveTo>
                  <a:lnTo>
                    <a:pt x="870549" y="0"/>
                  </a:lnTo>
                  <a:cubicBezTo>
                    <a:pt x="956192" y="0"/>
                    <a:pt x="1025620" y="69428"/>
                    <a:pt x="1025620" y="155071"/>
                  </a:cubicBezTo>
                  <a:lnTo>
                    <a:pt x="1025620" y="251329"/>
                  </a:lnTo>
                  <a:cubicBezTo>
                    <a:pt x="1025620" y="336972"/>
                    <a:pt x="956192" y="406400"/>
                    <a:pt x="870549" y="406400"/>
                  </a:cubicBezTo>
                  <a:lnTo>
                    <a:pt x="155071" y="406400"/>
                  </a:lnTo>
                  <a:cubicBezTo>
                    <a:pt x="69428" y="406400"/>
                    <a:pt x="0" y="336972"/>
                    <a:pt x="0" y="251329"/>
                  </a:cubicBezTo>
                  <a:lnTo>
                    <a:pt x="0" y="155071"/>
                  </a:lnTo>
                  <a:cubicBezTo>
                    <a:pt x="0" y="69428"/>
                    <a:pt x="69428" y="0"/>
                    <a:pt x="155071" y="0"/>
                  </a:cubicBezTo>
                  <a:close/>
                </a:path>
              </a:pathLst>
            </a:custGeom>
            <a:solidFill>
              <a:srgbClr val="428CE2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1025620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8" name="Group 18"/>
          <p:cNvGrpSpPr/>
          <p:nvPr/>
        </p:nvGrpSpPr>
        <p:grpSpPr>
          <a:xfrm rot="-5478873">
            <a:off x="912336" y="595461"/>
            <a:ext cx="1440207" cy="1435233"/>
            <a:chOff x="0" y="0"/>
            <a:chExt cx="1920275" cy="1913645"/>
          </a:xfrm>
        </p:grpSpPr>
        <p:grpSp>
          <p:nvGrpSpPr>
            <p:cNvPr id="19" name="Group 19"/>
            <p:cNvGrpSpPr/>
            <p:nvPr/>
          </p:nvGrpSpPr>
          <p:grpSpPr>
            <a:xfrm rot="0">
              <a:off x="251510" y="243180"/>
              <a:ext cx="1405163" cy="1427285"/>
              <a:chOff x="0" y="0"/>
              <a:chExt cx="400101" cy="406400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400101" cy="406400"/>
              </a:xfrm>
              <a:custGeom>
                <a:avLst/>
                <a:gdLst/>
                <a:ahLst/>
                <a:cxnLst/>
                <a:rect l="l" t="t" r="r" b="b"/>
                <a:pathLst>
                  <a:path w="400101" h="406400">
                    <a:moveTo>
                      <a:pt x="200051" y="0"/>
                    </a:moveTo>
                    <a:lnTo>
                      <a:pt x="200051" y="0"/>
                    </a:lnTo>
                    <a:cubicBezTo>
                      <a:pt x="310535" y="0"/>
                      <a:pt x="400101" y="89566"/>
                      <a:pt x="400101" y="200051"/>
                    </a:cubicBezTo>
                    <a:lnTo>
                      <a:pt x="400101" y="206349"/>
                    </a:lnTo>
                    <a:cubicBezTo>
                      <a:pt x="400101" y="316834"/>
                      <a:pt x="310535" y="406400"/>
                      <a:pt x="200051" y="406400"/>
                    </a:cubicBezTo>
                    <a:lnTo>
                      <a:pt x="200051" y="406400"/>
                    </a:lnTo>
                    <a:cubicBezTo>
                      <a:pt x="89566" y="406400"/>
                      <a:pt x="0" y="316834"/>
                      <a:pt x="0" y="206349"/>
                    </a:cubicBezTo>
                    <a:lnTo>
                      <a:pt x="0" y="200051"/>
                    </a:lnTo>
                    <a:cubicBezTo>
                      <a:pt x="0" y="89566"/>
                      <a:pt x="89566" y="0"/>
                      <a:pt x="200051" y="0"/>
                    </a:cubicBezTo>
                    <a:close/>
                  </a:path>
                </a:pathLst>
              </a:custGeom>
              <a:solidFill>
                <a:srgbClr val="428CE2"/>
              </a:solidFill>
            </p:spPr>
          </p:sp>
          <p:sp>
            <p:nvSpPr>
              <p:cNvPr id="21" name="TextBox 21"/>
              <p:cNvSpPr txBox="1"/>
              <p:nvPr/>
            </p:nvSpPr>
            <p:spPr>
              <a:xfrm>
                <a:off x="0" y="-38100"/>
                <a:ext cx="400101" cy="444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id="22" name="Freeform 22"/>
            <p:cNvSpPr/>
            <p:nvPr/>
          </p:nvSpPr>
          <p:spPr>
            <a:xfrm rot="-10710944">
              <a:off x="23850" y="23939"/>
              <a:ext cx="1872576" cy="1865766"/>
            </a:xfrm>
            <a:custGeom>
              <a:avLst/>
              <a:gdLst/>
              <a:ahLst/>
              <a:cxnLst/>
              <a:rect l="l" t="t" r="r" b="b"/>
              <a:pathLst>
                <a:path w="1872576" h="1865766">
                  <a:moveTo>
                    <a:pt x="0" y="0"/>
                  </a:moveTo>
                  <a:lnTo>
                    <a:pt x="1872576" y="0"/>
                  </a:lnTo>
                  <a:lnTo>
                    <a:pt x="1872576" y="1865767"/>
                  </a:lnTo>
                  <a:lnTo>
                    <a:pt x="0" y="18657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23" name="TextBox 23"/>
          <p:cNvSpPr txBox="1"/>
          <p:nvPr/>
        </p:nvSpPr>
        <p:spPr>
          <a:xfrm>
            <a:off x="698434" y="1040472"/>
            <a:ext cx="1810861" cy="809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00"/>
              </a:lnSpc>
            </a:pPr>
            <a:r>
              <a:rPr lang="en-US" sz="6000" spc="-60">
                <a:solidFill>
                  <a:srgbClr val="F6FAFF"/>
                </a:solidFill>
                <a:latin typeface="Impact" panose="020B0806030902050204"/>
                <a:ea typeface="Impact" panose="020B0806030902050204"/>
                <a:cs typeface="Impact" panose="020B0806030902050204"/>
                <a:sym typeface="Impact" panose="020B0806030902050204"/>
              </a:rPr>
              <a:t>1</a:t>
            </a:r>
            <a:endParaRPr lang="en-US" sz="6000" spc="-60">
              <a:solidFill>
                <a:srgbClr val="F6FAFF"/>
              </a:solidFill>
              <a:latin typeface="Impact" panose="020B0806030902050204"/>
              <a:ea typeface="Impact" panose="020B0806030902050204"/>
              <a:cs typeface="Impact" panose="020B0806030902050204"/>
              <a:sym typeface="Impact" panose="020B0806030902050204"/>
            </a:endParaRPr>
          </a:p>
        </p:txBody>
      </p:sp>
      <p:grpSp>
        <p:nvGrpSpPr>
          <p:cNvPr id="24" name="Group 24"/>
          <p:cNvGrpSpPr/>
          <p:nvPr/>
        </p:nvGrpSpPr>
        <p:grpSpPr>
          <a:xfrm rot="0">
            <a:off x="1029048" y="7882601"/>
            <a:ext cx="1437962" cy="1432997"/>
            <a:chOff x="0" y="0"/>
            <a:chExt cx="1917282" cy="1910662"/>
          </a:xfrm>
        </p:grpSpPr>
        <p:grpSp>
          <p:nvGrpSpPr>
            <p:cNvPr id="25" name="Group 25"/>
            <p:cNvGrpSpPr/>
            <p:nvPr/>
          </p:nvGrpSpPr>
          <p:grpSpPr>
            <a:xfrm rot="0">
              <a:off x="251118" y="242801"/>
              <a:ext cx="1402973" cy="1425061"/>
              <a:chOff x="0" y="0"/>
              <a:chExt cx="400101" cy="406400"/>
            </a:xfrm>
          </p:grpSpPr>
          <p:sp>
            <p:nvSpPr>
              <p:cNvPr id="26" name="Freeform 26"/>
              <p:cNvSpPr/>
              <p:nvPr/>
            </p:nvSpPr>
            <p:spPr>
              <a:xfrm>
                <a:off x="0" y="0"/>
                <a:ext cx="400101" cy="406400"/>
              </a:xfrm>
              <a:custGeom>
                <a:avLst/>
                <a:gdLst/>
                <a:ahLst/>
                <a:cxnLst/>
                <a:rect l="l" t="t" r="r" b="b"/>
                <a:pathLst>
                  <a:path w="400101" h="406400">
                    <a:moveTo>
                      <a:pt x="200051" y="0"/>
                    </a:moveTo>
                    <a:lnTo>
                      <a:pt x="200051" y="0"/>
                    </a:lnTo>
                    <a:cubicBezTo>
                      <a:pt x="310535" y="0"/>
                      <a:pt x="400101" y="89566"/>
                      <a:pt x="400101" y="200051"/>
                    </a:cubicBezTo>
                    <a:lnTo>
                      <a:pt x="400101" y="206349"/>
                    </a:lnTo>
                    <a:cubicBezTo>
                      <a:pt x="400101" y="316834"/>
                      <a:pt x="310535" y="406400"/>
                      <a:pt x="200051" y="406400"/>
                    </a:cubicBezTo>
                    <a:lnTo>
                      <a:pt x="200051" y="406400"/>
                    </a:lnTo>
                    <a:cubicBezTo>
                      <a:pt x="89566" y="406400"/>
                      <a:pt x="0" y="316834"/>
                      <a:pt x="0" y="206349"/>
                    </a:cubicBezTo>
                    <a:lnTo>
                      <a:pt x="0" y="200051"/>
                    </a:lnTo>
                    <a:cubicBezTo>
                      <a:pt x="0" y="89566"/>
                      <a:pt x="89566" y="0"/>
                      <a:pt x="200051" y="0"/>
                    </a:cubicBezTo>
                    <a:close/>
                  </a:path>
                </a:pathLst>
              </a:custGeom>
              <a:solidFill>
                <a:srgbClr val="428CE2"/>
              </a:solidFill>
            </p:spPr>
          </p:sp>
          <p:sp>
            <p:nvSpPr>
              <p:cNvPr id="27" name="TextBox 27"/>
              <p:cNvSpPr txBox="1"/>
              <p:nvPr/>
            </p:nvSpPr>
            <p:spPr>
              <a:xfrm>
                <a:off x="0" y="-38100"/>
                <a:ext cx="400101" cy="444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id="28" name="Freeform 28"/>
            <p:cNvSpPr/>
            <p:nvPr/>
          </p:nvSpPr>
          <p:spPr>
            <a:xfrm rot="-10710944">
              <a:off x="23813" y="23902"/>
              <a:ext cx="1869657" cy="1862858"/>
            </a:xfrm>
            <a:custGeom>
              <a:avLst/>
              <a:gdLst/>
              <a:ahLst/>
              <a:cxnLst/>
              <a:rect l="l" t="t" r="r" b="b"/>
              <a:pathLst>
                <a:path w="1869657" h="1862858">
                  <a:moveTo>
                    <a:pt x="0" y="0"/>
                  </a:moveTo>
                  <a:lnTo>
                    <a:pt x="1869657" y="0"/>
                  </a:lnTo>
                  <a:lnTo>
                    <a:pt x="1869657" y="1862858"/>
                  </a:lnTo>
                  <a:lnTo>
                    <a:pt x="0" y="186285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29" name="Group 29"/>
          <p:cNvGrpSpPr/>
          <p:nvPr/>
        </p:nvGrpSpPr>
        <p:grpSpPr>
          <a:xfrm rot="4539943">
            <a:off x="569923" y="5143500"/>
            <a:ext cx="2356212" cy="2348076"/>
            <a:chOff x="0" y="0"/>
            <a:chExt cx="3141616" cy="3130768"/>
          </a:xfrm>
        </p:grpSpPr>
        <p:grpSp>
          <p:nvGrpSpPr>
            <p:cNvPr id="30" name="Group 30"/>
            <p:cNvGrpSpPr/>
            <p:nvPr/>
          </p:nvGrpSpPr>
          <p:grpSpPr>
            <a:xfrm rot="0">
              <a:off x="411476" y="397848"/>
              <a:ext cx="2298881" cy="2335073"/>
              <a:chOff x="0" y="0"/>
              <a:chExt cx="400101" cy="406400"/>
            </a:xfrm>
          </p:grpSpPr>
          <p:sp>
            <p:nvSpPr>
              <p:cNvPr id="31" name="Freeform 31"/>
              <p:cNvSpPr/>
              <p:nvPr/>
            </p:nvSpPr>
            <p:spPr>
              <a:xfrm>
                <a:off x="0" y="0"/>
                <a:ext cx="400101" cy="406400"/>
              </a:xfrm>
              <a:custGeom>
                <a:avLst/>
                <a:gdLst/>
                <a:ahLst/>
                <a:cxnLst/>
                <a:rect l="l" t="t" r="r" b="b"/>
                <a:pathLst>
                  <a:path w="400101" h="406400">
                    <a:moveTo>
                      <a:pt x="200051" y="0"/>
                    </a:moveTo>
                    <a:lnTo>
                      <a:pt x="200051" y="0"/>
                    </a:lnTo>
                    <a:cubicBezTo>
                      <a:pt x="310535" y="0"/>
                      <a:pt x="400101" y="89566"/>
                      <a:pt x="400101" y="200051"/>
                    </a:cubicBezTo>
                    <a:lnTo>
                      <a:pt x="400101" y="206349"/>
                    </a:lnTo>
                    <a:cubicBezTo>
                      <a:pt x="400101" y="316834"/>
                      <a:pt x="310535" y="406400"/>
                      <a:pt x="200051" y="406400"/>
                    </a:cubicBezTo>
                    <a:lnTo>
                      <a:pt x="200051" y="406400"/>
                    </a:lnTo>
                    <a:cubicBezTo>
                      <a:pt x="89566" y="406400"/>
                      <a:pt x="0" y="316834"/>
                      <a:pt x="0" y="206349"/>
                    </a:cubicBezTo>
                    <a:lnTo>
                      <a:pt x="0" y="200051"/>
                    </a:lnTo>
                    <a:cubicBezTo>
                      <a:pt x="0" y="89566"/>
                      <a:pt x="89566" y="0"/>
                      <a:pt x="200051" y="0"/>
                    </a:cubicBezTo>
                    <a:close/>
                  </a:path>
                </a:pathLst>
              </a:custGeom>
              <a:solidFill>
                <a:srgbClr val="428CE2"/>
              </a:solidFill>
            </p:spPr>
          </p:sp>
          <p:sp>
            <p:nvSpPr>
              <p:cNvPr id="32" name="TextBox 32"/>
              <p:cNvSpPr txBox="1"/>
              <p:nvPr/>
            </p:nvSpPr>
            <p:spPr>
              <a:xfrm>
                <a:off x="0" y="-38100"/>
                <a:ext cx="400101" cy="444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id="33" name="Freeform 33"/>
            <p:cNvSpPr/>
            <p:nvPr/>
          </p:nvSpPr>
          <p:spPr>
            <a:xfrm rot="-10710944">
              <a:off x="39019" y="39165"/>
              <a:ext cx="3063578" cy="3052438"/>
            </a:xfrm>
            <a:custGeom>
              <a:avLst/>
              <a:gdLst/>
              <a:ahLst/>
              <a:cxnLst/>
              <a:rect l="l" t="t" r="r" b="b"/>
              <a:pathLst>
                <a:path w="3063578" h="3052438">
                  <a:moveTo>
                    <a:pt x="0" y="0"/>
                  </a:moveTo>
                  <a:lnTo>
                    <a:pt x="3063578" y="0"/>
                  </a:lnTo>
                  <a:lnTo>
                    <a:pt x="3063578" y="3052438"/>
                  </a:lnTo>
                  <a:lnTo>
                    <a:pt x="0" y="305243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34" name="Group 34"/>
          <p:cNvGrpSpPr/>
          <p:nvPr/>
        </p:nvGrpSpPr>
        <p:grpSpPr>
          <a:xfrm rot="0">
            <a:off x="882235" y="3086850"/>
            <a:ext cx="1443259" cy="1438275"/>
            <a:chOff x="0" y="0"/>
            <a:chExt cx="1924345" cy="1917700"/>
          </a:xfrm>
        </p:grpSpPr>
        <p:grpSp>
          <p:nvGrpSpPr>
            <p:cNvPr id="35" name="Group 35"/>
            <p:cNvGrpSpPr/>
            <p:nvPr/>
          </p:nvGrpSpPr>
          <p:grpSpPr>
            <a:xfrm rot="0">
              <a:off x="252043" y="243695"/>
              <a:ext cx="1408141" cy="1430310"/>
              <a:chOff x="0" y="0"/>
              <a:chExt cx="400101" cy="406400"/>
            </a:xfrm>
          </p:grpSpPr>
          <p:sp>
            <p:nvSpPr>
              <p:cNvPr id="36" name="Freeform 36"/>
              <p:cNvSpPr/>
              <p:nvPr/>
            </p:nvSpPr>
            <p:spPr>
              <a:xfrm>
                <a:off x="0" y="0"/>
                <a:ext cx="400101" cy="406400"/>
              </a:xfrm>
              <a:custGeom>
                <a:avLst/>
                <a:gdLst/>
                <a:ahLst/>
                <a:cxnLst/>
                <a:rect l="l" t="t" r="r" b="b"/>
                <a:pathLst>
                  <a:path w="400101" h="406400">
                    <a:moveTo>
                      <a:pt x="200051" y="0"/>
                    </a:moveTo>
                    <a:lnTo>
                      <a:pt x="200051" y="0"/>
                    </a:lnTo>
                    <a:cubicBezTo>
                      <a:pt x="310535" y="0"/>
                      <a:pt x="400101" y="89566"/>
                      <a:pt x="400101" y="200051"/>
                    </a:cubicBezTo>
                    <a:lnTo>
                      <a:pt x="400101" y="206349"/>
                    </a:lnTo>
                    <a:cubicBezTo>
                      <a:pt x="400101" y="316834"/>
                      <a:pt x="310535" y="406400"/>
                      <a:pt x="200051" y="406400"/>
                    </a:cubicBezTo>
                    <a:lnTo>
                      <a:pt x="200051" y="406400"/>
                    </a:lnTo>
                    <a:cubicBezTo>
                      <a:pt x="89566" y="406400"/>
                      <a:pt x="0" y="316834"/>
                      <a:pt x="0" y="206349"/>
                    </a:cubicBezTo>
                    <a:lnTo>
                      <a:pt x="0" y="200051"/>
                    </a:lnTo>
                    <a:cubicBezTo>
                      <a:pt x="0" y="89566"/>
                      <a:pt x="89566" y="0"/>
                      <a:pt x="200051" y="0"/>
                    </a:cubicBezTo>
                    <a:close/>
                  </a:path>
                </a:pathLst>
              </a:custGeom>
              <a:solidFill>
                <a:srgbClr val="428CE2"/>
              </a:solidFill>
            </p:spPr>
          </p:sp>
          <p:sp>
            <p:nvSpPr>
              <p:cNvPr id="37" name="TextBox 37"/>
              <p:cNvSpPr txBox="1"/>
              <p:nvPr/>
            </p:nvSpPr>
            <p:spPr>
              <a:xfrm>
                <a:off x="0" y="-38100"/>
                <a:ext cx="400101" cy="444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id="38" name="Freeform 38"/>
            <p:cNvSpPr/>
            <p:nvPr/>
          </p:nvSpPr>
          <p:spPr>
            <a:xfrm rot="-10710944">
              <a:off x="23900" y="23990"/>
              <a:ext cx="1876544" cy="1869720"/>
            </a:xfrm>
            <a:custGeom>
              <a:avLst/>
              <a:gdLst/>
              <a:ahLst/>
              <a:cxnLst/>
              <a:rect l="l" t="t" r="r" b="b"/>
              <a:pathLst>
                <a:path w="1876544" h="1869720">
                  <a:moveTo>
                    <a:pt x="0" y="0"/>
                  </a:moveTo>
                  <a:lnTo>
                    <a:pt x="1876544" y="0"/>
                  </a:lnTo>
                  <a:lnTo>
                    <a:pt x="1876544" y="1869720"/>
                  </a:lnTo>
                  <a:lnTo>
                    <a:pt x="0" y="18697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39" name="TextBox 39"/>
          <p:cNvSpPr txBox="1"/>
          <p:nvPr/>
        </p:nvSpPr>
        <p:spPr>
          <a:xfrm>
            <a:off x="727009" y="3529763"/>
            <a:ext cx="1810861" cy="809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00"/>
              </a:lnSpc>
            </a:pPr>
            <a:r>
              <a:rPr lang="en-US" sz="6000" spc="-60">
                <a:solidFill>
                  <a:srgbClr val="F6FAFF"/>
                </a:solidFill>
                <a:latin typeface="Impact" panose="020B0806030902050204"/>
                <a:ea typeface="Impact" panose="020B0806030902050204"/>
                <a:cs typeface="Impact" panose="020B0806030902050204"/>
                <a:sym typeface="Impact" panose="020B0806030902050204"/>
              </a:rPr>
              <a:t>2</a:t>
            </a:r>
            <a:endParaRPr lang="en-US" sz="6000" spc="-60">
              <a:solidFill>
                <a:srgbClr val="F6FAFF"/>
              </a:solidFill>
              <a:latin typeface="Impact" panose="020B0806030902050204"/>
              <a:ea typeface="Impact" panose="020B0806030902050204"/>
              <a:cs typeface="Impact" panose="020B0806030902050204"/>
              <a:sym typeface="Impact" panose="020B0806030902050204"/>
            </a:endParaRPr>
          </a:p>
        </p:txBody>
      </p:sp>
      <p:sp>
        <p:nvSpPr>
          <p:cNvPr id="40" name="TextBox 40"/>
          <p:cNvSpPr txBox="1"/>
          <p:nvPr/>
        </p:nvSpPr>
        <p:spPr>
          <a:xfrm>
            <a:off x="842599" y="6028148"/>
            <a:ext cx="1810861" cy="10731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00"/>
              </a:lnSpc>
            </a:pPr>
            <a:r>
              <a:rPr lang="en-US" sz="8000" spc="-80">
                <a:solidFill>
                  <a:srgbClr val="F6FAFF"/>
                </a:solidFill>
                <a:latin typeface="Impact" panose="020B0806030902050204"/>
                <a:ea typeface="Impact" panose="020B0806030902050204"/>
                <a:cs typeface="Impact" panose="020B0806030902050204"/>
                <a:sym typeface="Impact" panose="020B0806030902050204"/>
              </a:rPr>
              <a:t>3</a:t>
            </a:r>
            <a:endParaRPr lang="en-US" sz="8000" spc="-80">
              <a:solidFill>
                <a:srgbClr val="F6FAFF"/>
              </a:solidFill>
              <a:latin typeface="Impact" panose="020B0806030902050204"/>
              <a:ea typeface="Impact" panose="020B0806030902050204"/>
              <a:cs typeface="Impact" panose="020B0806030902050204"/>
              <a:sym typeface="Impact" panose="020B0806030902050204"/>
            </a:endParaRPr>
          </a:p>
        </p:txBody>
      </p:sp>
      <p:sp>
        <p:nvSpPr>
          <p:cNvPr id="41" name="TextBox 41"/>
          <p:cNvSpPr txBox="1"/>
          <p:nvPr/>
        </p:nvSpPr>
        <p:spPr>
          <a:xfrm>
            <a:off x="5738979" y="2952009"/>
            <a:ext cx="11501139" cy="5193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60"/>
              </a:lnSpc>
            </a:pPr>
            <a:r>
              <a:rPr lang="en-US" sz="5900">
                <a:solidFill>
                  <a:srgbClr val="05014A"/>
                </a:solidFill>
                <a:latin typeface="Helvetica Now" panose="020B0504030202020204"/>
                <a:ea typeface="Helvetica Now" panose="020B0504030202020204"/>
                <a:cs typeface="Helvetica Now" panose="020B0504030202020204"/>
                <a:sym typeface="Helvetica Now" panose="020B0504030202020204"/>
              </a:rPr>
              <a:t>Pension income is usually s</a:t>
            </a:r>
            <a:r>
              <a:rPr lang="en-US" sz="5900">
                <a:solidFill>
                  <a:srgbClr val="05014A"/>
                </a:solidFill>
                <a:latin typeface="Helvetica Now" panose="020B0504030202020204"/>
                <a:ea typeface="Helvetica Now" panose="020B0504030202020204"/>
                <a:cs typeface="Helvetica Now" panose="020B0504030202020204"/>
                <a:sym typeface="Helvetica Now" panose="020B0504030202020204"/>
              </a:rPr>
              <a:t>teady and predictable, reducing default for lenders and providing stable repayment terms for borrowers.</a:t>
            </a:r>
            <a:endParaRPr lang="en-US" sz="5900">
              <a:solidFill>
                <a:srgbClr val="05014A"/>
              </a:solidFill>
              <a:latin typeface="Helvetica Now" panose="020B0504030202020204"/>
              <a:ea typeface="Helvetica Now" panose="020B0504030202020204"/>
              <a:cs typeface="Helvetica Now" panose="020B0504030202020204"/>
              <a:sym typeface="Helvetica Now" panose="020B0504030202020204"/>
            </a:endParaRPr>
          </a:p>
        </p:txBody>
      </p:sp>
      <p:sp>
        <p:nvSpPr>
          <p:cNvPr id="42" name="TextBox 42"/>
          <p:cNvSpPr txBox="1"/>
          <p:nvPr/>
        </p:nvSpPr>
        <p:spPr>
          <a:xfrm>
            <a:off x="5738979" y="918933"/>
            <a:ext cx="12733798" cy="8549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90"/>
              </a:lnSpc>
            </a:pPr>
            <a:r>
              <a:rPr lang="en-US" sz="6100" b="1">
                <a:solidFill>
                  <a:srgbClr val="FFFFFF"/>
                </a:solidFill>
                <a:latin typeface="Oswald Bold" panose="00000800000000000000"/>
                <a:ea typeface="Oswald Bold" panose="00000800000000000000"/>
                <a:cs typeface="Oswald Bold" panose="00000800000000000000"/>
                <a:sym typeface="Oswald Bold" panose="00000800000000000000"/>
              </a:rPr>
              <a:t>PREDICTABLE REPAYMENT SOURCE</a:t>
            </a:r>
            <a:endParaRPr lang="en-US" sz="6100" b="1">
              <a:solidFill>
                <a:srgbClr val="FFFFFF"/>
              </a:solidFill>
              <a:latin typeface="Oswald Bold" panose="00000800000000000000"/>
              <a:ea typeface="Oswald Bold" panose="00000800000000000000"/>
              <a:cs typeface="Oswald Bold" panose="00000800000000000000"/>
              <a:sym typeface="Oswald Bold" panose="00000800000000000000"/>
            </a:endParaRPr>
          </a:p>
        </p:txBody>
      </p:sp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6640449" y="3927697"/>
            <a:ext cx="1483054" cy="448621"/>
            <a:chOff x="0" y="0"/>
            <a:chExt cx="390599" cy="11815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90599" cy="118155"/>
            </a:xfrm>
            <a:custGeom>
              <a:avLst/>
              <a:gdLst/>
              <a:ahLst/>
              <a:cxnLst/>
              <a:rect l="l" t="t" r="r" b="b"/>
              <a:pathLst>
                <a:path w="390599" h="118155">
                  <a:moveTo>
                    <a:pt x="59078" y="0"/>
                  </a:moveTo>
                  <a:lnTo>
                    <a:pt x="331521" y="0"/>
                  </a:lnTo>
                  <a:cubicBezTo>
                    <a:pt x="347189" y="0"/>
                    <a:pt x="362216" y="6224"/>
                    <a:pt x="373295" y="17303"/>
                  </a:cubicBezTo>
                  <a:cubicBezTo>
                    <a:pt x="384374" y="28383"/>
                    <a:pt x="390599" y="43409"/>
                    <a:pt x="390599" y="59078"/>
                  </a:cubicBezTo>
                  <a:lnTo>
                    <a:pt x="390599" y="59078"/>
                  </a:lnTo>
                  <a:cubicBezTo>
                    <a:pt x="390599" y="74746"/>
                    <a:pt x="384374" y="89773"/>
                    <a:pt x="373295" y="100852"/>
                  </a:cubicBezTo>
                  <a:cubicBezTo>
                    <a:pt x="362216" y="111931"/>
                    <a:pt x="347189" y="118155"/>
                    <a:pt x="331521" y="118155"/>
                  </a:cubicBezTo>
                  <a:lnTo>
                    <a:pt x="59078" y="118155"/>
                  </a:lnTo>
                  <a:cubicBezTo>
                    <a:pt x="43409" y="118155"/>
                    <a:pt x="28383" y="111931"/>
                    <a:pt x="17303" y="100852"/>
                  </a:cubicBezTo>
                  <a:cubicBezTo>
                    <a:pt x="6224" y="89773"/>
                    <a:pt x="0" y="74746"/>
                    <a:pt x="0" y="59078"/>
                  </a:cubicBezTo>
                  <a:lnTo>
                    <a:pt x="0" y="59078"/>
                  </a:lnTo>
                  <a:cubicBezTo>
                    <a:pt x="0" y="43409"/>
                    <a:pt x="6224" y="28383"/>
                    <a:pt x="17303" y="17303"/>
                  </a:cubicBezTo>
                  <a:cubicBezTo>
                    <a:pt x="28383" y="6224"/>
                    <a:pt x="43409" y="0"/>
                    <a:pt x="59078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390599" cy="1562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r>
                <a:rPr lang="en-US" sz="1900">
                  <a:solidFill>
                    <a:srgbClr val="FFFFFF"/>
                  </a:solidFill>
                  <a:latin typeface="Canva Sans" panose="020B0503030501040103"/>
                  <a:ea typeface="Canva Sans" panose="020B0503030501040103"/>
                  <a:cs typeface="Canva Sans" panose="020B0503030501040103"/>
                  <a:sym typeface="Canva Sans" panose="020B0503030501040103"/>
                </a:rPr>
                <a:t>OneP</a:t>
              </a:r>
              <a:endParaRPr lang="en-US" sz="1900">
                <a:solidFill>
                  <a:srgbClr val="FFFFFF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endParaRPr>
            </a:p>
          </p:txBody>
        </p:sp>
      </p:grpSp>
      <p:sp>
        <p:nvSpPr>
          <p:cNvPr id="5" name="Freeform 5"/>
          <p:cNvSpPr/>
          <p:nvPr/>
        </p:nvSpPr>
        <p:spPr>
          <a:xfrm>
            <a:off x="4848068" y="1451321"/>
            <a:ext cx="16230600" cy="6877717"/>
          </a:xfrm>
          <a:custGeom>
            <a:avLst/>
            <a:gdLst/>
            <a:ahLst/>
            <a:cxnLst/>
            <a:rect l="l" t="t" r="r" b="b"/>
            <a:pathLst>
              <a:path w="16230600" h="6877717">
                <a:moveTo>
                  <a:pt x="0" y="0"/>
                </a:moveTo>
                <a:lnTo>
                  <a:pt x="16230600" y="0"/>
                </a:lnTo>
                <a:lnTo>
                  <a:pt x="16230600" y="6877717"/>
                </a:lnTo>
                <a:lnTo>
                  <a:pt x="0" y="6877717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alphaModFix amt="28000"/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 rot="0">
            <a:off x="-262434" y="0"/>
            <a:ext cx="19875403" cy="14053566"/>
            <a:chOff x="0" y="0"/>
            <a:chExt cx="26500537" cy="1873808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6500537" cy="18738088"/>
            </a:xfrm>
            <a:custGeom>
              <a:avLst/>
              <a:gdLst/>
              <a:ahLst/>
              <a:cxnLst/>
              <a:rect l="l" t="t" r="r" b="b"/>
              <a:pathLst>
                <a:path w="26500537" h="18738088">
                  <a:moveTo>
                    <a:pt x="0" y="0"/>
                  </a:moveTo>
                  <a:lnTo>
                    <a:pt x="26500537" y="0"/>
                  </a:lnTo>
                  <a:lnTo>
                    <a:pt x="26500537" y="18738088"/>
                  </a:lnTo>
                  <a:lnTo>
                    <a:pt x="0" y="187380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14000"/>
              </a:blip>
              <a:stretch>
                <a:fillRect/>
              </a:stretch>
            </a:blipFill>
          </p:spPr>
        </p:sp>
        <p:sp>
          <p:nvSpPr>
            <p:cNvPr id="8" name="Freeform 8"/>
            <p:cNvSpPr/>
            <p:nvPr/>
          </p:nvSpPr>
          <p:spPr>
            <a:xfrm flipH="1">
              <a:off x="21215609" y="10250613"/>
              <a:ext cx="3518302" cy="3516836"/>
            </a:xfrm>
            <a:custGeom>
              <a:avLst/>
              <a:gdLst/>
              <a:ahLst/>
              <a:cxnLst/>
              <a:rect l="l" t="t" r="r" b="b"/>
              <a:pathLst>
                <a:path w="3518302" h="3516836">
                  <a:moveTo>
                    <a:pt x="3518302" y="0"/>
                  </a:moveTo>
                  <a:lnTo>
                    <a:pt x="0" y="0"/>
                  </a:lnTo>
                  <a:lnTo>
                    <a:pt x="0" y="3516837"/>
                  </a:lnTo>
                  <a:lnTo>
                    <a:pt x="3518302" y="3516837"/>
                  </a:lnTo>
                  <a:lnTo>
                    <a:pt x="3518302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9" name="Group 9"/>
          <p:cNvGrpSpPr/>
          <p:nvPr/>
        </p:nvGrpSpPr>
        <p:grpSpPr>
          <a:xfrm rot="0">
            <a:off x="4557433" y="-163475"/>
            <a:ext cx="13864231" cy="10977563"/>
            <a:chOff x="0" y="0"/>
            <a:chExt cx="3651485" cy="289121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3651485" cy="2891210"/>
            </a:xfrm>
            <a:custGeom>
              <a:avLst/>
              <a:gdLst/>
              <a:ahLst/>
              <a:cxnLst/>
              <a:rect l="l" t="t" r="r" b="b"/>
              <a:pathLst>
                <a:path w="3651485" h="2891210">
                  <a:moveTo>
                    <a:pt x="0" y="0"/>
                  </a:moveTo>
                  <a:lnTo>
                    <a:pt x="3651485" y="0"/>
                  </a:lnTo>
                  <a:lnTo>
                    <a:pt x="3651485" y="2891210"/>
                  </a:lnTo>
                  <a:lnTo>
                    <a:pt x="0" y="2891210"/>
                  </a:lnTo>
                  <a:close/>
                </a:path>
              </a:pathLst>
            </a:custGeom>
            <a:solidFill>
              <a:srgbClr val="428CE2">
                <a:alpha val="12941"/>
              </a:srgbClr>
            </a:solidFill>
            <a:ln w="38100" cap="sq">
              <a:solidFill>
                <a:srgbClr val="05014A">
                  <a:alpha val="12941"/>
                </a:srgbClr>
              </a:solidFill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3651485" cy="29293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2" name="Group 12"/>
          <p:cNvGrpSpPr/>
          <p:nvPr/>
        </p:nvGrpSpPr>
        <p:grpSpPr>
          <a:xfrm rot="0">
            <a:off x="5368955" y="541552"/>
            <a:ext cx="14868594" cy="1543050"/>
            <a:chOff x="0" y="0"/>
            <a:chExt cx="3916008" cy="4064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3916008" cy="406400"/>
            </a:xfrm>
            <a:custGeom>
              <a:avLst/>
              <a:gdLst/>
              <a:ahLst/>
              <a:cxnLst/>
              <a:rect l="l" t="t" r="r" b="b"/>
              <a:pathLst>
                <a:path w="3916008" h="406400">
                  <a:moveTo>
                    <a:pt x="52069" y="0"/>
                  </a:moveTo>
                  <a:lnTo>
                    <a:pt x="3863939" y="0"/>
                  </a:lnTo>
                  <a:cubicBezTo>
                    <a:pt x="3892696" y="0"/>
                    <a:pt x="3916008" y="23312"/>
                    <a:pt x="3916008" y="52069"/>
                  </a:cubicBezTo>
                  <a:lnTo>
                    <a:pt x="3916008" y="354331"/>
                  </a:lnTo>
                  <a:cubicBezTo>
                    <a:pt x="3916008" y="383088"/>
                    <a:pt x="3892696" y="406400"/>
                    <a:pt x="3863939" y="406400"/>
                  </a:cubicBezTo>
                  <a:lnTo>
                    <a:pt x="52069" y="406400"/>
                  </a:lnTo>
                  <a:cubicBezTo>
                    <a:pt x="23312" y="406400"/>
                    <a:pt x="0" y="383088"/>
                    <a:pt x="0" y="354331"/>
                  </a:cubicBezTo>
                  <a:lnTo>
                    <a:pt x="0" y="52069"/>
                  </a:lnTo>
                  <a:cubicBezTo>
                    <a:pt x="0" y="23312"/>
                    <a:pt x="23312" y="0"/>
                    <a:pt x="52069" y="0"/>
                  </a:cubicBezTo>
                  <a:close/>
                </a:path>
              </a:pathLst>
            </a:custGeom>
            <a:solidFill>
              <a:srgbClr val="428CE2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3916008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5" name="Group 15"/>
          <p:cNvGrpSpPr/>
          <p:nvPr/>
        </p:nvGrpSpPr>
        <p:grpSpPr>
          <a:xfrm rot="0">
            <a:off x="1022344" y="7927987"/>
            <a:ext cx="3894150" cy="1543050"/>
            <a:chOff x="0" y="0"/>
            <a:chExt cx="1025620" cy="4064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025620" cy="406400"/>
            </a:xfrm>
            <a:custGeom>
              <a:avLst/>
              <a:gdLst/>
              <a:ahLst/>
              <a:cxnLst/>
              <a:rect l="l" t="t" r="r" b="b"/>
              <a:pathLst>
                <a:path w="1025620" h="406400">
                  <a:moveTo>
                    <a:pt x="155071" y="0"/>
                  </a:moveTo>
                  <a:lnTo>
                    <a:pt x="870549" y="0"/>
                  </a:lnTo>
                  <a:cubicBezTo>
                    <a:pt x="956192" y="0"/>
                    <a:pt x="1025620" y="69428"/>
                    <a:pt x="1025620" y="155071"/>
                  </a:cubicBezTo>
                  <a:lnTo>
                    <a:pt x="1025620" y="251329"/>
                  </a:lnTo>
                  <a:cubicBezTo>
                    <a:pt x="1025620" y="336972"/>
                    <a:pt x="956192" y="406400"/>
                    <a:pt x="870549" y="406400"/>
                  </a:cubicBezTo>
                  <a:lnTo>
                    <a:pt x="155071" y="406400"/>
                  </a:lnTo>
                  <a:cubicBezTo>
                    <a:pt x="69428" y="406400"/>
                    <a:pt x="0" y="336972"/>
                    <a:pt x="0" y="251329"/>
                  </a:cubicBezTo>
                  <a:lnTo>
                    <a:pt x="0" y="155071"/>
                  </a:lnTo>
                  <a:cubicBezTo>
                    <a:pt x="0" y="69428"/>
                    <a:pt x="69428" y="0"/>
                    <a:pt x="155071" y="0"/>
                  </a:cubicBezTo>
                  <a:close/>
                </a:path>
              </a:pathLst>
            </a:custGeom>
            <a:solidFill>
              <a:srgbClr val="428CE2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1025620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8" name="Group 18"/>
          <p:cNvGrpSpPr/>
          <p:nvPr/>
        </p:nvGrpSpPr>
        <p:grpSpPr>
          <a:xfrm rot="-5478873">
            <a:off x="912336" y="595461"/>
            <a:ext cx="1440207" cy="1435233"/>
            <a:chOff x="0" y="0"/>
            <a:chExt cx="1920275" cy="1913645"/>
          </a:xfrm>
        </p:grpSpPr>
        <p:grpSp>
          <p:nvGrpSpPr>
            <p:cNvPr id="19" name="Group 19"/>
            <p:cNvGrpSpPr/>
            <p:nvPr/>
          </p:nvGrpSpPr>
          <p:grpSpPr>
            <a:xfrm rot="0">
              <a:off x="251510" y="243180"/>
              <a:ext cx="1405163" cy="1427285"/>
              <a:chOff x="0" y="0"/>
              <a:chExt cx="400101" cy="406400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400101" cy="406400"/>
              </a:xfrm>
              <a:custGeom>
                <a:avLst/>
                <a:gdLst/>
                <a:ahLst/>
                <a:cxnLst/>
                <a:rect l="l" t="t" r="r" b="b"/>
                <a:pathLst>
                  <a:path w="400101" h="406400">
                    <a:moveTo>
                      <a:pt x="200051" y="0"/>
                    </a:moveTo>
                    <a:lnTo>
                      <a:pt x="200051" y="0"/>
                    </a:lnTo>
                    <a:cubicBezTo>
                      <a:pt x="310535" y="0"/>
                      <a:pt x="400101" y="89566"/>
                      <a:pt x="400101" y="200051"/>
                    </a:cubicBezTo>
                    <a:lnTo>
                      <a:pt x="400101" y="206349"/>
                    </a:lnTo>
                    <a:cubicBezTo>
                      <a:pt x="400101" y="316834"/>
                      <a:pt x="310535" y="406400"/>
                      <a:pt x="200051" y="406400"/>
                    </a:cubicBezTo>
                    <a:lnTo>
                      <a:pt x="200051" y="406400"/>
                    </a:lnTo>
                    <a:cubicBezTo>
                      <a:pt x="89566" y="406400"/>
                      <a:pt x="0" y="316834"/>
                      <a:pt x="0" y="206349"/>
                    </a:cubicBezTo>
                    <a:lnTo>
                      <a:pt x="0" y="200051"/>
                    </a:lnTo>
                    <a:cubicBezTo>
                      <a:pt x="0" y="89566"/>
                      <a:pt x="89566" y="0"/>
                      <a:pt x="200051" y="0"/>
                    </a:cubicBezTo>
                    <a:close/>
                  </a:path>
                </a:pathLst>
              </a:custGeom>
              <a:solidFill>
                <a:srgbClr val="428CE2"/>
              </a:solidFill>
            </p:spPr>
          </p:sp>
          <p:sp>
            <p:nvSpPr>
              <p:cNvPr id="21" name="TextBox 21"/>
              <p:cNvSpPr txBox="1"/>
              <p:nvPr/>
            </p:nvSpPr>
            <p:spPr>
              <a:xfrm>
                <a:off x="0" y="-38100"/>
                <a:ext cx="400101" cy="444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id="22" name="Freeform 22"/>
            <p:cNvSpPr/>
            <p:nvPr/>
          </p:nvSpPr>
          <p:spPr>
            <a:xfrm rot="-10710944">
              <a:off x="23850" y="23939"/>
              <a:ext cx="1872576" cy="1865766"/>
            </a:xfrm>
            <a:custGeom>
              <a:avLst/>
              <a:gdLst/>
              <a:ahLst/>
              <a:cxnLst/>
              <a:rect l="l" t="t" r="r" b="b"/>
              <a:pathLst>
                <a:path w="1872576" h="1865766">
                  <a:moveTo>
                    <a:pt x="0" y="0"/>
                  </a:moveTo>
                  <a:lnTo>
                    <a:pt x="1872576" y="0"/>
                  </a:lnTo>
                  <a:lnTo>
                    <a:pt x="1872576" y="1865767"/>
                  </a:lnTo>
                  <a:lnTo>
                    <a:pt x="0" y="18657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23" name="TextBox 23"/>
          <p:cNvSpPr txBox="1"/>
          <p:nvPr/>
        </p:nvSpPr>
        <p:spPr>
          <a:xfrm>
            <a:off x="698434" y="1040472"/>
            <a:ext cx="1810861" cy="809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00"/>
              </a:lnSpc>
            </a:pPr>
            <a:r>
              <a:rPr lang="en-US" sz="6000" spc="-60">
                <a:solidFill>
                  <a:srgbClr val="F6FAFF"/>
                </a:solidFill>
                <a:latin typeface="Impact" panose="020B0806030902050204"/>
                <a:ea typeface="Impact" panose="020B0806030902050204"/>
                <a:cs typeface="Impact" panose="020B0806030902050204"/>
                <a:sym typeface="Impact" panose="020B0806030902050204"/>
              </a:rPr>
              <a:t>1</a:t>
            </a:r>
            <a:endParaRPr lang="en-US" sz="6000" spc="-60">
              <a:solidFill>
                <a:srgbClr val="F6FAFF"/>
              </a:solidFill>
              <a:latin typeface="Impact" panose="020B0806030902050204"/>
              <a:ea typeface="Impact" panose="020B0806030902050204"/>
              <a:cs typeface="Impact" panose="020B0806030902050204"/>
              <a:sym typeface="Impact" panose="020B0806030902050204"/>
            </a:endParaRPr>
          </a:p>
        </p:txBody>
      </p:sp>
      <p:grpSp>
        <p:nvGrpSpPr>
          <p:cNvPr id="24" name="Group 24"/>
          <p:cNvGrpSpPr/>
          <p:nvPr/>
        </p:nvGrpSpPr>
        <p:grpSpPr>
          <a:xfrm rot="5018810">
            <a:off x="609642" y="7430009"/>
            <a:ext cx="2356048" cy="2347912"/>
            <a:chOff x="0" y="0"/>
            <a:chExt cx="3141397" cy="3130550"/>
          </a:xfrm>
        </p:grpSpPr>
        <p:grpSp>
          <p:nvGrpSpPr>
            <p:cNvPr id="25" name="Group 25"/>
            <p:cNvGrpSpPr/>
            <p:nvPr/>
          </p:nvGrpSpPr>
          <p:grpSpPr>
            <a:xfrm rot="0">
              <a:off x="411448" y="397820"/>
              <a:ext cx="2298721" cy="2334910"/>
              <a:chOff x="0" y="0"/>
              <a:chExt cx="400101" cy="406400"/>
            </a:xfrm>
          </p:grpSpPr>
          <p:sp>
            <p:nvSpPr>
              <p:cNvPr id="26" name="Freeform 26"/>
              <p:cNvSpPr/>
              <p:nvPr/>
            </p:nvSpPr>
            <p:spPr>
              <a:xfrm>
                <a:off x="0" y="0"/>
                <a:ext cx="400101" cy="406400"/>
              </a:xfrm>
              <a:custGeom>
                <a:avLst/>
                <a:gdLst/>
                <a:ahLst/>
                <a:cxnLst/>
                <a:rect l="l" t="t" r="r" b="b"/>
                <a:pathLst>
                  <a:path w="400101" h="406400">
                    <a:moveTo>
                      <a:pt x="200051" y="0"/>
                    </a:moveTo>
                    <a:lnTo>
                      <a:pt x="200051" y="0"/>
                    </a:lnTo>
                    <a:cubicBezTo>
                      <a:pt x="310535" y="0"/>
                      <a:pt x="400101" y="89566"/>
                      <a:pt x="400101" y="200051"/>
                    </a:cubicBezTo>
                    <a:lnTo>
                      <a:pt x="400101" y="206349"/>
                    </a:lnTo>
                    <a:cubicBezTo>
                      <a:pt x="400101" y="316834"/>
                      <a:pt x="310535" y="406400"/>
                      <a:pt x="200051" y="406400"/>
                    </a:cubicBezTo>
                    <a:lnTo>
                      <a:pt x="200051" y="406400"/>
                    </a:lnTo>
                    <a:cubicBezTo>
                      <a:pt x="89566" y="406400"/>
                      <a:pt x="0" y="316834"/>
                      <a:pt x="0" y="206349"/>
                    </a:cubicBezTo>
                    <a:lnTo>
                      <a:pt x="0" y="200051"/>
                    </a:lnTo>
                    <a:cubicBezTo>
                      <a:pt x="0" y="89566"/>
                      <a:pt x="89566" y="0"/>
                      <a:pt x="200051" y="0"/>
                    </a:cubicBezTo>
                    <a:close/>
                  </a:path>
                </a:pathLst>
              </a:custGeom>
              <a:solidFill>
                <a:srgbClr val="428CE2"/>
              </a:solidFill>
            </p:spPr>
          </p:sp>
          <p:sp>
            <p:nvSpPr>
              <p:cNvPr id="27" name="TextBox 27"/>
              <p:cNvSpPr txBox="1"/>
              <p:nvPr/>
            </p:nvSpPr>
            <p:spPr>
              <a:xfrm>
                <a:off x="0" y="-38100"/>
                <a:ext cx="400101" cy="444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id="28" name="Freeform 28"/>
            <p:cNvSpPr/>
            <p:nvPr/>
          </p:nvSpPr>
          <p:spPr>
            <a:xfrm rot="-10710944">
              <a:off x="39016" y="39162"/>
              <a:ext cx="3063365" cy="3052226"/>
            </a:xfrm>
            <a:custGeom>
              <a:avLst/>
              <a:gdLst/>
              <a:ahLst/>
              <a:cxnLst/>
              <a:rect l="l" t="t" r="r" b="b"/>
              <a:pathLst>
                <a:path w="3063365" h="3052226">
                  <a:moveTo>
                    <a:pt x="0" y="0"/>
                  </a:moveTo>
                  <a:lnTo>
                    <a:pt x="3063365" y="0"/>
                  </a:lnTo>
                  <a:lnTo>
                    <a:pt x="3063365" y="3052226"/>
                  </a:lnTo>
                  <a:lnTo>
                    <a:pt x="0" y="305222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29" name="Group 29"/>
          <p:cNvGrpSpPr/>
          <p:nvPr/>
        </p:nvGrpSpPr>
        <p:grpSpPr>
          <a:xfrm rot="-1874808">
            <a:off x="913302" y="5600884"/>
            <a:ext cx="1438275" cy="1433309"/>
            <a:chOff x="0" y="0"/>
            <a:chExt cx="1917700" cy="1911078"/>
          </a:xfrm>
        </p:grpSpPr>
        <p:grpSp>
          <p:nvGrpSpPr>
            <p:cNvPr id="30" name="Group 30"/>
            <p:cNvGrpSpPr/>
            <p:nvPr/>
          </p:nvGrpSpPr>
          <p:grpSpPr>
            <a:xfrm rot="0">
              <a:off x="251173" y="242853"/>
              <a:ext cx="1403279" cy="1425371"/>
              <a:chOff x="0" y="0"/>
              <a:chExt cx="400101" cy="406400"/>
            </a:xfrm>
          </p:grpSpPr>
          <p:sp>
            <p:nvSpPr>
              <p:cNvPr id="31" name="Freeform 31"/>
              <p:cNvSpPr/>
              <p:nvPr/>
            </p:nvSpPr>
            <p:spPr>
              <a:xfrm>
                <a:off x="0" y="0"/>
                <a:ext cx="400101" cy="406400"/>
              </a:xfrm>
              <a:custGeom>
                <a:avLst/>
                <a:gdLst/>
                <a:ahLst/>
                <a:cxnLst/>
                <a:rect l="l" t="t" r="r" b="b"/>
                <a:pathLst>
                  <a:path w="400101" h="406400">
                    <a:moveTo>
                      <a:pt x="200051" y="0"/>
                    </a:moveTo>
                    <a:lnTo>
                      <a:pt x="200051" y="0"/>
                    </a:lnTo>
                    <a:cubicBezTo>
                      <a:pt x="310535" y="0"/>
                      <a:pt x="400101" y="89566"/>
                      <a:pt x="400101" y="200051"/>
                    </a:cubicBezTo>
                    <a:lnTo>
                      <a:pt x="400101" y="206349"/>
                    </a:lnTo>
                    <a:cubicBezTo>
                      <a:pt x="400101" y="316834"/>
                      <a:pt x="310535" y="406400"/>
                      <a:pt x="200051" y="406400"/>
                    </a:cubicBezTo>
                    <a:lnTo>
                      <a:pt x="200051" y="406400"/>
                    </a:lnTo>
                    <a:cubicBezTo>
                      <a:pt x="89566" y="406400"/>
                      <a:pt x="0" y="316834"/>
                      <a:pt x="0" y="206349"/>
                    </a:cubicBezTo>
                    <a:lnTo>
                      <a:pt x="0" y="200051"/>
                    </a:lnTo>
                    <a:cubicBezTo>
                      <a:pt x="0" y="89566"/>
                      <a:pt x="89566" y="0"/>
                      <a:pt x="200051" y="0"/>
                    </a:cubicBezTo>
                    <a:close/>
                  </a:path>
                </a:pathLst>
              </a:custGeom>
              <a:solidFill>
                <a:srgbClr val="428CE2"/>
              </a:solidFill>
            </p:spPr>
          </p:sp>
          <p:sp>
            <p:nvSpPr>
              <p:cNvPr id="32" name="TextBox 32"/>
              <p:cNvSpPr txBox="1"/>
              <p:nvPr/>
            </p:nvSpPr>
            <p:spPr>
              <a:xfrm>
                <a:off x="0" y="-38100"/>
                <a:ext cx="400101" cy="444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id="33" name="Freeform 33"/>
            <p:cNvSpPr/>
            <p:nvPr/>
          </p:nvSpPr>
          <p:spPr>
            <a:xfrm rot="-10710944">
              <a:off x="23818" y="23907"/>
              <a:ext cx="1870064" cy="1863264"/>
            </a:xfrm>
            <a:custGeom>
              <a:avLst/>
              <a:gdLst/>
              <a:ahLst/>
              <a:cxnLst/>
              <a:rect l="l" t="t" r="r" b="b"/>
              <a:pathLst>
                <a:path w="1870064" h="1863264">
                  <a:moveTo>
                    <a:pt x="0" y="0"/>
                  </a:moveTo>
                  <a:lnTo>
                    <a:pt x="1870064" y="0"/>
                  </a:lnTo>
                  <a:lnTo>
                    <a:pt x="1870064" y="1863264"/>
                  </a:lnTo>
                  <a:lnTo>
                    <a:pt x="0" y="186326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34" name="Group 34"/>
          <p:cNvGrpSpPr/>
          <p:nvPr/>
        </p:nvGrpSpPr>
        <p:grpSpPr>
          <a:xfrm rot="0">
            <a:off x="882235" y="3086850"/>
            <a:ext cx="1443259" cy="1438275"/>
            <a:chOff x="0" y="0"/>
            <a:chExt cx="1924345" cy="1917700"/>
          </a:xfrm>
        </p:grpSpPr>
        <p:grpSp>
          <p:nvGrpSpPr>
            <p:cNvPr id="35" name="Group 35"/>
            <p:cNvGrpSpPr/>
            <p:nvPr/>
          </p:nvGrpSpPr>
          <p:grpSpPr>
            <a:xfrm rot="0">
              <a:off x="252043" y="243695"/>
              <a:ext cx="1408141" cy="1430310"/>
              <a:chOff x="0" y="0"/>
              <a:chExt cx="400101" cy="406400"/>
            </a:xfrm>
          </p:grpSpPr>
          <p:sp>
            <p:nvSpPr>
              <p:cNvPr id="36" name="Freeform 36"/>
              <p:cNvSpPr/>
              <p:nvPr/>
            </p:nvSpPr>
            <p:spPr>
              <a:xfrm>
                <a:off x="0" y="0"/>
                <a:ext cx="400101" cy="406400"/>
              </a:xfrm>
              <a:custGeom>
                <a:avLst/>
                <a:gdLst/>
                <a:ahLst/>
                <a:cxnLst/>
                <a:rect l="l" t="t" r="r" b="b"/>
                <a:pathLst>
                  <a:path w="400101" h="406400">
                    <a:moveTo>
                      <a:pt x="200051" y="0"/>
                    </a:moveTo>
                    <a:lnTo>
                      <a:pt x="200051" y="0"/>
                    </a:lnTo>
                    <a:cubicBezTo>
                      <a:pt x="310535" y="0"/>
                      <a:pt x="400101" y="89566"/>
                      <a:pt x="400101" y="200051"/>
                    </a:cubicBezTo>
                    <a:lnTo>
                      <a:pt x="400101" y="206349"/>
                    </a:lnTo>
                    <a:cubicBezTo>
                      <a:pt x="400101" y="316834"/>
                      <a:pt x="310535" y="406400"/>
                      <a:pt x="200051" y="406400"/>
                    </a:cubicBezTo>
                    <a:lnTo>
                      <a:pt x="200051" y="406400"/>
                    </a:lnTo>
                    <a:cubicBezTo>
                      <a:pt x="89566" y="406400"/>
                      <a:pt x="0" y="316834"/>
                      <a:pt x="0" y="206349"/>
                    </a:cubicBezTo>
                    <a:lnTo>
                      <a:pt x="0" y="200051"/>
                    </a:lnTo>
                    <a:cubicBezTo>
                      <a:pt x="0" y="89566"/>
                      <a:pt x="89566" y="0"/>
                      <a:pt x="200051" y="0"/>
                    </a:cubicBezTo>
                    <a:close/>
                  </a:path>
                </a:pathLst>
              </a:custGeom>
              <a:solidFill>
                <a:srgbClr val="428CE2"/>
              </a:solidFill>
            </p:spPr>
          </p:sp>
          <p:sp>
            <p:nvSpPr>
              <p:cNvPr id="37" name="TextBox 37"/>
              <p:cNvSpPr txBox="1"/>
              <p:nvPr/>
            </p:nvSpPr>
            <p:spPr>
              <a:xfrm>
                <a:off x="0" y="-38100"/>
                <a:ext cx="400101" cy="444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id="38" name="Freeform 38"/>
            <p:cNvSpPr/>
            <p:nvPr/>
          </p:nvSpPr>
          <p:spPr>
            <a:xfrm rot="-10710944">
              <a:off x="23900" y="23990"/>
              <a:ext cx="1876544" cy="1869720"/>
            </a:xfrm>
            <a:custGeom>
              <a:avLst/>
              <a:gdLst/>
              <a:ahLst/>
              <a:cxnLst/>
              <a:rect l="l" t="t" r="r" b="b"/>
              <a:pathLst>
                <a:path w="1876544" h="1869720">
                  <a:moveTo>
                    <a:pt x="0" y="0"/>
                  </a:moveTo>
                  <a:lnTo>
                    <a:pt x="1876544" y="0"/>
                  </a:lnTo>
                  <a:lnTo>
                    <a:pt x="1876544" y="1869720"/>
                  </a:lnTo>
                  <a:lnTo>
                    <a:pt x="0" y="18697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39" name="TextBox 39"/>
          <p:cNvSpPr txBox="1"/>
          <p:nvPr/>
        </p:nvSpPr>
        <p:spPr>
          <a:xfrm>
            <a:off x="727009" y="3529763"/>
            <a:ext cx="1810861" cy="809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00"/>
              </a:lnSpc>
            </a:pPr>
            <a:r>
              <a:rPr lang="en-US" sz="6000" spc="-60">
                <a:solidFill>
                  <a:srgbClr val="F6FAFF"/>
                </a:solidFill>
                <a:latin typeface="Impact" panose="020B0806030902050204"/>
                <a:ea typeface="Impact" panose="020B0806030902050204"/>
                <a:cs typeface="Impact" panose="020B0806030902050204"/>
                <a:sym typeface="Impact" panose="020B0806030902050204"/>
              </a:rPr>
              <a:t>2</a:t>
            </a:r>
            <a:endParaRPr lang="en-US" sz="6000" spc="-60">
              <a:solidFill>
                <a:srgbClr val="F6FAFF"/>
              </a:solidFill>
              <a:latin typeface="Impact" panose="020B0806030902050204"/>
              <a:ea typeface="Impact" panose="020B0806030902050204"/>
              <a:cs typeface="Impact" panose="020B0806030902050204"/>
              <a:sym typeface="Impact" panose="020B0806030902050204"/>
            </a:endParaRPr>
          </a:p>
        </p:txBody>
      </p:sp>
      <p:sp>
        <p:nvSpPr>
          <p:cNvPr id="40" name="TextBox 40"/>
          <p:cNvSpPr txBox="1"/>
          <p:nvPr/>
        </p:nvSpPr>
        <p:spPr>
          <a:xfrm>
            <a:off x="736534" y="6075773"/>
            <a:ext cx="1810861" cy="809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00"/>
              </a:lnSpc>
            </a:pPr>
            <a:r>
              <a:rPr lang="en-US" sz="6000" spc="-60">
                <a:solidFill>
                  <a:srgbClr val="F6FAFF"/>
                </a:solidFill>
                <a:latin typeface="Impact" panose="020B0806030902050204"/>
                <a:ea typeface="Impact" panose="020B0806030902050204"/>
                <a:cs typeface="Impact" panose="020B0806030902050204"/>
                <a:sym typeface="Impact" panose="020B0806030902050204"/>
              </a:rPr>
              <a:t>3</a:t>
            </a:r>
            <a:endParaRPr lang="en-US" sz="6000" spc="-60">
              <a:solidFill>
                <a:srgbClr val="F6FAFF"/>
              </a:solidFill>
              <a:latin typeface="Impact" panose="020B0806030902050204"/>
              <a:ea typeface="Impact" panose="020B0806030902050204"/>
              <a:cs typeface="Impact" panose="020B0806030902050204"/>
              <a:sym typeface="Impact" panose="020B0806030902050204"/>
            </a:endParaRPr>
          </a:p>
        </p:txBody>
      </p:sp>
      <p:sp>
        <p:nvSpPr>
          <p:cNvPr id="41" name="TextBox 41"/>
          <p:cNvSpPr txBox="1"/>
          <p:nvPr/>
        </p:nvSpPr>
        <p:spPr>
          <a:xfrm>
            <a:off x="863185" y="8265295"/>
            <a:ext cx="1810861" cy="10731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00"/>
              </a:lnSpc>
            </a:pPr>
            <a:r>
              <a:rPr lang="en-US" sz="8000" spc="-80">
                <a:solidFill>
                  <a:srgbClr val="F6FAFF"/>
                </a:solidFill>
                <a:latin typeface="Impact" panose="020B0806030902050204"/>
                <a:ea typeface="Impact" panose="020B0806030902050204"/>
                <a:cs typeface="Impact" panose="020B0806030902050204"/>
                <a:sym typeface="Impact" panose="020B0806030902050204"/>
              </a:rPr>
              <a:t>4</a:t>
            </a:r>
            <a:endParaRPr lang="en-US" sz="8000" spc="-80">
              <a:solidFill>
                <a:srgbClr val="F6FAFF"/>
              </a:solidFill>
              <a:latin typeface="Impact" panose="020B0806030902050204"/>
              <a:ea typeface="Impact" panose="020B0806030902050204"/>
              <a:cs typeface="Impact" panose="020B0806030902050204"/>
              <a:sym typeface="Impact" panose="020B0806030902050204"/>
            </a:endParaRPr>
          </a:p>
        </p:txBody>
      </p:sp>
      <p:sp>
        <p:nvSpPr>
          <p:cNvPr id="42" name="TextBox 42"/>
          <p:cNvSpPr txBox="1"/>
          <p:nvPr/>
        </p:nvSpPr>
        <p:spPr>
          <a:xfrm>
            <a:off x="5738979" y="2952009"/>
            <a:ext cx="11501139" cy="5193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60"/>
              </a:lnSpc>
            </a:pPr>
            <a:r>
              <a:rPr lang="en-US" sz="5900">
                <a:solidFill>
                  <a:srgbClr val="05014A"/>
                </a:solidFill>
                <a:latin typeface="Helvetica Now" panose="020B0504030202020204"/>
                <a:ea typeface="Helvetica Now" panose="020B0504030202020204"/>
                <a:cs typeface="Helvetica Now" panose="020B0504030202020204"/>
                <a:sym typeface="Helvetica Now" panose="020B0504030202020204"/>
              </a:rPr>
              <a:t>Borrowers may us</a:t>
            </a:r>
            <a:r>
              <a:rPr lang="en-US" sz="5900">
                <a:solidFill>
                  <a:srgbClr val="05014A"/>
                </a:solidFill>
                <a:latin typeface="Helvetica Now" panose="020B0504030202020204"/>
                <a:ea typeface="Helvetica Now" panose="020B0504030202020204"/>
                <a:cs typeface="Helvetica Now" panose="020B0504030202020204"/>
                <a:sym typeface="Helvetica Now" panose="020B0504030202020204"/>
              </a:rPr>
              <a:t>e loan to improved their standard of living, fund a small business, or travel, enhancing retirement enjoyment.</a:t>
            </a:r>
            <a:endParaRPr lang="en-US" sz="5900">
              <a:solidFill>
                <a:srgbClr val="05014A"/>
              </a:solidFill>
              <a:latin typeface="Helvetica Now" panose="020B0504030202020204"/>
              <a:ea typeface="Helvetica Now" panose="020B0504030202020204"/>
              <a:cs typeface="Helvetica Now" panose="020B0504030202020204"/>
              <a:sym typeface="Helvetica Now" panose="020B0504030202020204"/>
            </a:endParaRPr>
          </a:p>
        </p:txBody>
      </p:sp>
      <p:sp>
        <p:nvSpPr>
          <p:cNvPr id="43" name="TextBox 43"/>
          <p:cNvSpPr txBox="1"/>
          <p:nvPr/>
        </p:nvSpPr>
        <p:spPr>
          <a:xfrm>
            <a:off x="7058384" y="918933"/>
            <a:ext cx="8862329" cy="8549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90"/>
              </a:lnSpc>
            </a:pPr>
            <a:r>
              <a:rPr lang="en-US" sz="6100" b="1">
                <a:solidFill>
                  <a:srgbClr val="FFFFFF"/>
                </a:solidFill>
                <a:latin typeface="Oswald Bold" panose="00000800000000000000"/>
                <a:ea typeface="Oswald Bold" panose="00000800000000000000"/>
                <a:cs typeface="Oswald Bold" panose="00000800000000000000"/>
                <a:sym typeface="Oswald Bold" panose="00000800000000000000"/>
              </a:rPr>
              <a:t>IMPROVED QUALITY OF LIFE</a:t>
            </a:r>
            <a:endParaRPr lang="en-US" sz="6100" b="1">
              <a:solidFill>
                <a:srgbClr val="FFFFFF"/>
              </a:solidFill>
              <a:latin typeface="Oswald Bold" panose="00000800000000000000"/>
              <a:ea typeface="Oswald Bold" panose="00000800000000000000"/>
              <a:cs typeface="Oswald Bold" panose="00000800000000000000"/>
              <a:sym typeface="Oswald Bold" panose="00000800000000000000"/>
            </a:endParaRPr>
          </a:p>
        </p:txBody>
      </p:sp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-14368148" y="2416664"/>
            <a:ext cx="15649812" cy="38231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925"/>
              </a:lnSpc>
            </a:pPr>
            <a:r>
              <a:rPr lang="en-US" sz="27410" b="1" i="1">
                <a:solidFill>
                  <a:srgbClr val="FFFFFF"/>
                </a:solidFill>
                <a:latin typeface="Heading Now 11-18 Bold Italics" panose="00000800000000000000"/>
                <a:ea typeface="Heading Now 11-18 Bold Italics" panose="00000800000000000000"/>
                <a:cs typeface="Heading Now 11-18 Bold Italics" panose="00000800000000000000"/>
                <a:sym typeface="Heading Now 11-18 Bold Italics" panose="00000800000000000000"/>
              </a:rPr>
              <a:t>COMPETITORS</a:t>
            </a:r>
            <a:endParaRPr lang="en-US" sz="27410" b="1" i="1">
              <a:solidFill>
                <a:srgbClr val="FFFFFF"/>
              </a:solidFill>
              <a:latin typeface="Heading Now 11-18 Bold Italics" panose="00000800000000000000"/>
              <a:ea typeface="Heading Now 11-18 Bold Italics" panose="00000800000000000000"/>
              <a:cs typeface="Heading Now 11-18 Bold Italics" panose="00000800000000000000"/>
              <a:sym typeface="Heading Now 11-18 Bold Italics" panose="00000800000000000000"/>
            </a:endParaRPr>
          </a:p>
        </p:txBody>
      </p:sp>
      <p:grpSp>
        <p:nvGrpSpPr>
          <p:cNvPr id="3" name="Group 3"/>
          <p:cNvGrpSpPr/>
          <p:nvPr/>
        </p:nvGrpSpPr>
        <p:grpSpPr>
          <a:xfrm rot="0">
            <a:off x="-262434" y="0"/>
            <a:ext cx="19875403" cy="14053566"/>
            <a:chOff x="0" y="0"/>
            <a:chExt cx="26500537" cy="1873808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6500537" cy="18738088"/>
            </a:xfrm>
            <a:custGeom>
              <a:avLst/>
              <a:gdLst/>
              <a:ahLst/>
              <a:cxnLst/>
              <a:rect l="l" t="t" r="r" b="b"/>
              <a:pathLst>
                <a:path w="26500537" h="18738088">
                  <a:moveTo>
                    <a:pt x="0" y="0"/>
                  </a:moveTo>
                  <a:lnTo>
                    <a:pt x="26500537" y="0"/>
                  </a:lnTo>
                  <a:lnTo>
                    <a:pt x="26500537" y="18738088"/>
                  </a:lnTo>
                  <a:lnTo>
                    <a:pt x="0" y="187380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">
                <a:alphaModFix amt="14000"/>
              </a:blip>
              <a:stretch>
                <a:fillRect/>
              </a:stretch>
            </a:blipFill>
          </p:spPr>
        </p:sp>
        <p:sp>
          <p:nvSpPr>
            <p:cNvPr id="5" name="Freeform 5"/>
            <p:cNvSpPr/>
            <p:nvPr/>
          </p:nvSpPr>
          <p:spPr>
            <a:xfrm flipH="1">
              <a:off x="21215609" y="10250613"/>
              <a:ext cx="3518302" cy="3516836"/>
            </a:xfrm>
            <a:custGeom>
              <a:avLst/>
              <a:gdLst/>
              <a:ahLst/>
              <a:cxnLst/>
              <a:rect l="l" t="t" r="r" b="b"/>
              <a:pathLst>
                <a:path w="3518302" h="3516836">
                  <a:moveTo>
                    <a:pt x="3518302" y="0"/>
                  </a:moveTo>
                  <a:lnTo>
                    <a:pt x="0" y="0"/>
                  </a:lnTo>
                  <a:lnTo>
                    <a:pt x="0" y="3516837"/>
                  </a:lnTo>
                  <a:lnTo>
                    <a:pt x="3518302" y="3516837"/>
                  </a:lnTo>
                  <a:lnTo>
                    <a:pt x="3518302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 rot="0">
            <a:off x="9444022" y="32382"/>
            <a:ext cx="10037969" cy="10606407"/>
            <a:chOff x="0" y="0"/>
            <a:chExt cx="13383959" cy="14141876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4"/>
            <a:srcRect l="18413" r="18413"/>
            <a:stretch>
              <a:fillRect/>
            </a:stretch>
          </p:blipFill>
          <p:spPr>
            <a:xfrm>
              <a:off x="0" y="0"/>
              <a:ext cx="13383959" cy="14141876"/>
            </a:xfrm>
            <a:prstGeom prst="rect">
              <a:avLst/>
            </a:prstGeom>
          </p:spPr>
        </p:pic>
      </p:grpSp>
      <p:grpSp>
        <p:nvGrpSpPr>
          <p:cNvPr id="8" name="Group 8"/>
          <p:cNvGrpSpPr/>
          <p:nvPr/>
        </p:nvGrpSpPr>
        <p:grpSpPr>
          <a:xfrm rot="0">
            <a:off x="-4156328" y="-1187572"/>
            <a:ext cx="16846659" cy="12662144"/>
            <a:chOff x="0" y="0"/>
            <a:chExt cx="929336" cy="6985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929336" cy="698500"/>
            </a:xfrm>
            <a:custGeom>
              <a:avLst/>
              <a:gdLst/>
              <a:ahLst/>
              <a:cxnLst/>
              <a:rect l="l" t="t" r="r" b="b"/>
              <a:pathLst>
                <a:path w="929336" h="698500">
                  <a:moveTo>
                    <a:pt x="929336" y="349250"/>
                  </a:moveTo>
                  <a:lnTo>
                    <a:pt x="726136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726136" y="0"/>
                  </a:lnTo>
                  <a:lnTo>
                    <a:pt x="929336" y="34925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114300" y="-38100"/>
              <a:ext cx="700736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sp>
        <p:nvSpPr>
          <p:cNvPr id="11" name="Freeform 11"/>
          <p:cNvSpPr/>
          <p:nvPr/>
        </p:nvSpPr>
        <p:spPr>
          <a:xfrm>
            <a:off x="-2914017" y="1559260"/>
            <a:ext cx="20591987" cy="12020572"/>
          </a:xfrm>
          <a:custGeom>
            <a:avLst/>
            <a:gdLst/>
            <a:ahLst/>
            <a:cxnLst/>
            <a:rect l="l" t="t" r="r" b="b"/>
            <a:pathLst>
              <a:path w="20591987" h="12020572">
                <a:moveTo>
                  <a:pt x="0" y="0"/>
                </a:moveTo>
                <a:lnTo>
                  <a:pt x="20591987" y="0"/>
                </a:lnTo>
                <a:lnTo>
                  <a:pt x="20591987" y="12020573"/>
                </a:lnTo>
                <a:lnTo>
                  <a:pt x="0" y="1202057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grpSp>
        <p:nvGrpSpPr>
          <p:cNvPr id="12" name="Group 12"/>
          <p:cNvGrpSpPr/>
          <p:nvPr/>
        </p:nvGrpSpPr>
        <p:grpSpPr>
          <a:xfrm rot="0">
            <a:off x="6640449" y="3927697"/>
            <a:ext cx="1483054" cy="448621"/>
            <a:chOff x="0" y="0"/>
            <a:chExt cx="390599" cy="118155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390599" cy="118155"/>
            </a:xfrm>
            <a:custGeom>
              <a:avLst/>
              <a:gdLst/>
              <a:ahLst/>
              <a:cxnLst/>
              <a:rect l="l" t="t" r="r" b="b"/>
              <a:pathLst>
                <a:path w="390599" h="118155">
                  <a:moveTo>
                    <a:pt x="59078" y="0"/>
                  </a:moveTo>
                  <a:lnTo>
                    <a:pt x="331521" y="0"/>
                  </a:lnTo>
                  <a:cubicBezTo>
                    <a:pt x="347189" y="0"/>
                    <a:pt x="362216" y="6224"/>
                    <a:pt x="373295" y="17303"/>
                  </a:cubicBezTo>
                  <a:cubicBezTo>
                    <a:pt x="384374" y="28383"/>
                    <a:pt x="390599" y="43409"/>
                    <a:pt x="390599" y="59078"/>
                  </a:cubicBezTo>
                  <a:lnTo>
                    <a:pt x="390599" y="59078"/>
                  </a:lnTo>
                  <a:cubicBezTo>
                    <a:pt x="390599" y="74746"/>
                    <a:pt x="384374" y="89773"/>
                    <a:pt x="373295" y="100852"/>
                  </a:cubicBezTo>
                  <a:cubicBezTo>
                    <a:pt x="362216" y="111931"/>
                    <a:pt x="347189" y="118155"/>
                    <a:pt x="331521" y="118155"/>
                  </a:cubicBezTo>
                  <a:lnTo>
                    <a:pt x="59078" y="118155"/>
                  </a:lnTo>
                  <a:cubicBezTo>
                    <a:pt x="43409" y="118155"/>
                    <a:pt x="28383" y="111931"/>
                    <a:pt x="17303" y="100852"/>
                  </a:cubicBezTo>
                  <a:cubicBezTo>
                    <a:pt x="6224" y="89773"/>
                    <a:pt x="0" y="74746"/>
                    <a:pt x="0" y="59078"/>
                  </a:cubicBezTo>
                  <a:lnTo>
                    <a:pt x="0" y="59078"/>
                  </a:lnTo>
                  <a:cubicBezTo>
                    <a:pt x="0" y="43409"/>
                    <a:pt x="6224" y="28383"/>
                    <a:pt x="17303" y="17303"/>
                  </a:cubicBezTo>
                  <a:cubicBezTo>
                    <a:pt x="28383" y="6224"/>
                    <a:pt x="43409" y="0"/>
                    <a:pt x="59078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390599" cy="1562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r>
                <a:rPr lang="en-US" sz="1900">
                  <a:solidFill>
                    <a:srgbClr val="FFFFFF"/>
                  </a:solidFill>
                  <a:latin typeface="Canva Sans" panose="020B0503030501040103"/>
                  <a:ea typeface="Canva Sans" panose="020B0503030501040103"/>
                  <a:cs typeface="Canva Sans" panose="020B0503030501040103"/>
                  <a:sym typeface="Canva Sans" panose="020B0503030501040103"/>
                </a:rPr>
                <a:t>OneP</a:t>
              </a:r>
              <a:endParaRPr lang="en-US" sz="1900">
                <a:solidFill>
                  <a:srgbClr val="FFFFFF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endParaRP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0" y="3374699"/>
            <a:ext cx="11945096" cy="35670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90"/>
              </a:lnSpc>
            </a:pPr>
            <a:r>
              <a:rPr lang="en-US" sz="7600" b="1" i="1" spc="-304">
                <a:solidFill>
                  <a:srgbClr val="418CE3"/>
                </a:solidFill>
                <a:latin typeface="Heading Now 91-98 Bold Italics" panose="00000800000000000000"/>
                <a:ea typeface="Heading Now 91-98 Bold Italics" panose="00000800000000000000"/>
                <a:cs typeface="Heading Now 91-98 Bold Italics" panose="00000800000000000000"/>
                <a:sym typeface="Heading Now 91-98 Bold Italics" panose="00000800000000000000"/>
              </a:rPr>
              <a:t>IDENTIFICATION OF </a:t>
            </a:r>
            <a:endParaRPr lang="en-US" sz="7600" b="1" i="1" spc="-304">
              <a:solidFill>
                <a:srgbClr val="418CE3"/>
              </a:solidFill>
              <a:latin typeface="Heading Now 91-98 Bold Italics" panose="00000800000000000000"/>
              <a:ea typeface="Heading Now 91-98 Bold Italics" panose="00000800000000000000"/>
              <a:cs typeface="Heading Now 91-98 Bold Italics" panose="00000800000000000000"/>
              <a:sym typeface="Heading Now 91-98 Bold Italics" panose="00000800000000000000"/>
            </a:endParaRPr>
          </a:p>
          <a:p>
            <a:pPr algn="ctr">
              <a:lnSpc>
                <a:spcPts val="8890"/>
              </a:lnSpc>
            </a:pPr>
            <a:r>
              <a:rPr lang="en-US" sz="7600" b="1" i="1" spc="-304">
                <a:solidFill>
                  <a:srgbClr val="418CE3"/>
                </a:solidFill>
                <a:latin typeface="Heading Now 91-98 Bold Italics" panose="00000800000000000000"/>
                <a:ea typeface="Heading Now 91-98 Bold Italics" panose="00000800000000000000"/>
                <a:cs typeface="Heading Now 91-98 Bold Italics" panose="00000800000000000000"/>
                <a:sym typeface="Heading Now 91-98 Bold Italics" panose="00000800000000000000"/>
              </a:rPr>
              <a:t>PROBLEMS </a:t>
            </a:r>
            <a:endParaRPr lang="en-US" sz="7600" b="1" i="1" spc="-304">
              <a:solidFill>
                <a:srgbClr val="418CE3"/>
              </a:solidFill>
              <a:latin typeface="Heading Now 91-98 Bold Italics" panose="00000800000000000000"/>
              <a:ea typeface="Heading Now 91-98 Bold Italics" panose="00000800000000000000"/>
              <a:cs typeface="Heading Now 91-98 Bold Italics" panose="00000800000000000000"/>
              <a:sym typeface="Heading Now 91-98 Bold Italics" panose="00000800000000000000"/>
            </a:endParaRPr>
          </a:p>
        </p:txBody>
      </p:sp>
      <p:sp>
        <p:nvSpPr>
          <p:cNvPr id="16" name="Freeform 16"/>
          <p:cNvSpPr/>
          <p:nvPr/>
        </p:nvSpPr>
        <p:spPr>
          <a:xfrm flipH="1" flipV="1">
            <a:off x="0" y="0"/>
            <a:ext cx="2849431" cy="2674904"/>
          </a:xfrm>
          <a:custGeom>
            <a:avLst/>
            <a:gdLst/>
            <a:ahLst/>
            <a:cxnLst/>
            <a:rect l="l" t="t" r="r" b="b"/>
            <a:pathLst>
              <a:path w="2849431" h="2674904">
                <a:moveTo>
                  <a:pt x="2849431" y="2674904"/>
                </a:moveTo>
                <a:lnTo>
                  <a:pt x="0" y="2674904"/>
                </a:lnTo>
                <a:lnTo>
                  <a:pt x="0" y="0"/>
                </a:lnTo>
                <a:lnTo>
                  <a:pt x="2849431" y="0"/>
                </a:lnTo>
                <a:lnTo>
                  <a:pt x="2849431" y="2674904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>
            <a:off x="5716597" y="6941706"/>
            <a:ext cx="4325811" cy="3345294"/>
          </a:xfrm>
          <a:custGeom>
            <a:avLst/>
            <a:gdLst/>
            <a:ahLst/>
            <a:cxnLst/>
            <a:rect l="l" t="t" r="r" b="b"/>
            <a:pathLst>
              <a:path w="4325811" h="3345294">
                <a:moveTo>
                  <a:pt x="0" y="0"/>
                </a:moveTo>
                <a:lnTo>
                  <a:pt x="4325811" y="0"/>
                </a:lnTo>
                <a:lnTo>
                  <a:pt x="4325811" y="3345294"/>
                </a:lnTo>
                <a:lnTo>
                  <a:pt x="0" y="3345294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710052"/>
            <a:ext cx="20591987" cy="12020572"/>
          </a:xfrm>
          <a:custGeom>
            <a:avLst/>
            <a:gdLst/>
            <a:ahLst/>
            <a:cxnLst/>
            <a:rect l="l" t="t" r="r" b="b"/>
            <a:pathLst>
              <a:path w="20591987" h="12020572">
                <a:moveTo>
                  <a:pt x="0" y="0"/>
                </a:moveTo>
                <a:lnTo>
                  <a:pt x="20591987" y="0"/>
                </a:lnTo>
                <a:lnTo>
                  <a:pt x="20591987" y="12020573"/>
                </a:lnTo>
                <a:lnTo>
                  <a:pt x="0" y="12020573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0">
            <a:off x="-5555849" y="3280283"/>
            <a:ext cx="28292461" cy="10478330"/>
            <a:chOff x="0" y="0"/>
            <a:chExt cx="7451512" cy="275972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7451513" cy="2759725"/>
            </a:xfrm>
            <a:custGeom>
              <a:avLst/>
              <a:gdLst/>
              <a:ahLst/>
              <a:cxnLst/>
              <a:rect l="l" t="t" r="r" b="b"/>
              <a:pathLst>
                <a:path w="7451513" h="2759725">
                  <a:moveTo>
                    <a:pt x="0" y="0"/>
                  </a:moveTo>
                  <a:lnTo>
                    <a:pt x="7451513" y="0"/>
                  </a:lnTo>
                  <a:lnTo>
                    <a:pt x="7451513" y="2759725"/>
                  </a:lnTo>
                  <a:lnTo>
                    <a:pt x="0" y="2759725"/>
                  </a:lnTo>
                  <a:close/>
                </a:path>
              </a:pathLst>
            </a:custGeom>
            <a:solidFill>
              <a:srgbClr val="FCFCFC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7451512" cy="2797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6" name="Group 6"/>
          <p:cNvGrpSpPr/>
          <p:nvPr/>
        </p:nvGrpSpPr>
        <p:grpSpPr>
          <a:xfrm rot="0">
            <a:off x="-4131788" y="-1230141"/>
            <a:ext cx="8831438" cy="13403216"/>
            <a:chOff x="0" y="0"/>
            <a:chExt cx="2325976" cy="353006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325975" cy="3530065"/>
            </a:xfrm>
            <a:custGeom>
              <a:avLst/>
              <a:gdLst/>
              <a:ahLst/>
              <a:cxnLst/>
              <a:rect l="l" t="t" r="r" b="b"/>
              <a:pathLst>
                <a:path w="2325975" h="3530065">
                  <a:moveTo>
                    <a:pt x="0" y="0"/>
                  </a:moveTo>
                  <a:lnTo>
                    <a:pt x="2325975" y="0"/>
                  </a:lnTo>
                  <a:lnTo>
                    <a:pt x="2325975" y="3530065"/>
                  </a:lnTo>
                  <a:lnTo>
                    <a:pt x="0" y="3530065"/>
                  </a:lnTo>
                  <a:close/>
                </a:path>
              </a:pathLst>
            </a:custGeom>
            <a:solidFill>
              <a:srgbClr val="428CE2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2325976" cy="356816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9" name="Freeform 9"/>
          <p:cNvSpPr/>
          <p:nvPr/>
        </p:nvSpPr>
        <p:spPr>
          <a:xfrm>
            <a:off x="-262434" y="-406901"/>
            <a:ext cx="18674254" cy="13235377"/>
          </a:xfrm>
          <a:custGeom>
            <a:avLst/>
            <a:gdLst/>
            <a:ahLst/>
            <a:cxnLst/>
            <a:rect l="l" t="t" r="r" b="b"/>
            <a:pathLst>
              <a:path w="18674254" h="13235377">
                <a:moveTo>
                  <a:pt x="0" y="0"/>
                </a:moveTo>
                <a:lnTo>
                  <a:pt x="18674254" y="0"/>
                </a:lnTo>
                <a:lnTo>
                  <a:pt x="18674254" y="13235377"/>
                </a:lnTo>
                <a:lnTo>
                  <a:pt x="0" y="132353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"/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283931" y="3593599"/>
            <a:ext cx="17180335" cy="6139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20"/>
              </a:lnSpc>
              <a:spcBef>
                <a:spcPct val="0"/>
              </a:spcBef>
            </a:pPr>
            <a:r>
              <a:rPr lang="en-US" sz="5800">
                <a:solidFill>
                  <a:srgbClr val="05014A"/>
                </a:solidFill>
                <a:latin typeface="Helvetica Now" panose="020B0504030202020204"/>
                <a:ea typeface="Helvetica Now" panose="020B0504030202020204"/>
                <a:cs typeface="Helvetica Now" panose="020B0504030202020204"/>
                <a:sym typeface="Helvetica Now" panose="020B0504030202020204"/>
              </a:rPr>
              <a:t>To effectively compete, focus on y</a:t>
            </a:r>
            <a:r>
              <a:rPr lang="en-US" sz="5800">
                <a:solidFill>
                  <a:srgbClr val="05014A"/>
                </a:solidFill>
                <a:latin typeface="Helvetica Now" panose="020B0504030202020204"/>
                <a:ea typeface="Helvetica Now" panose="020B0504030202020204"/>
                <a:cs typeface="Helvetica Now" panose="020B0504030202020204"/>
                <a:sym typeface="Helvetica Now" panose="020B0504030202020204"/>
              </a:rPr>
              <a:t>our capabilities, understand your customers, and differentiate your services. Do not get mired down in comparing yourself to competition; instead, focus on client demands and constant progress. </a:t>
            </a:r>
            <a:endParaRPr lang="en-US" sz="5800">
              <a:solidFill>
                <a:srgbClr val="05014A"/>
              </a:solidFill>
              <a:latin typeface="Helvetica Now" panose="020B0504030202020204"/>
              <a:ea typeface="Helvetica Now" panose="020B0504030202020204"/>
              <a:cs typeface="Helvetica Now" panose="020B0504030202020204"/>
              <a:sym typeface="Helvetica Now" panose="020B0504030202020204"/>
            </a:endParaRPr>
          </a:p>
        </p:txBody>
      </p:sp>
      <p:sp>
        <p:nvSpPr>
          <p:cNvPr id="11" name="Freeform 11"/>
          <p:cNvSpPr/>
          <p:nvPr/>
        </p:nvSpPr>
        <p:spPr>
          <a:xfrm>
            <a:off x="-262434" y="0"/>
            <a:ext cx="19875403" cy="14053566"/>
          </a:xfrm>
          <a:custGeom>
            <a:avLst/>
            <a:gdLst/>
            <a:ahLst/>
            <a:cxnLst/>
            <a:rect l="l" t="t" r="r" b="b"/>
            <a:pathLst>
              <a:path w="19875403" h="14053566">
                <a:moveTo>
                  <a:pt x="0" y="0"/>
                </a:moveTo>
                <a:lnTo>
                  <a:pt x="19875404" y="0"/>
                </a:lnTo>
                <a:lnTo>
                  <a:pt x="19875404" y="14053566"/>
                </a:lnTo>
                <a:lnTo>
                  <a:pt x="0" y="140535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4000"/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-1194717" y="-737963"/>
            <a:ext cx="4022217" cy="4114800"/>
          </a:xfrm>
          <a:custGeom>
            <a:avLst/>
            <a:gdLst/>
            <a:ahLst/>
            <a:cxnLst/>
            <a:rect l="l" t="t" r="r" b="b"/>
            <a:pathLst>
              <a:path w="4022217" h="4114800">
                <a:moveTo>
                  <a:pt x="0" y="0"/>
                </a:moveTo>
                <a:lnTo>
                  <a:pt x="4022217" y="0"/>
                </a:lnTo>
                <a:lnTo>
                  <a:pt x="402221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 flipH="1">
            <a:off x="15649273" y="7687960"/>
            <a:ext cx="2638727" cy="2637627"/>
          </a:xfrm>
          <a:custGeom>
            <a:avLst/>
            <a:gdLst/>
            <a:ahLst/>
            <a:cxnLst/>
            <a:rect l="l" t="t" r="r" b="b"/>
            <a:pathLst>
              <a:path w="2638727" h="2637627">
                <a:moveTo>
                  <a:pt x="2638727" y="0"/>
                </a:moveTo>
                <a:lnTo>
                  <a:pt x="0" y="0"/>
                </a:lnTo>
                <a:lnTo>
                  <a:pt x="0" y="2637627"/>
                </a:lnTo>
                <a:lnTo>
                  <a:pt x="2638727" y="2637627"/>
                </a:lnTo>
                <a:lnTo>
                  <a:pt x="2638727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1600200" y="654685"/>
            <a:ext cx="16381730" cy="24098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8795"/>
              </a:lnSpc>
            </a:pPr>
            <a:r>
              <a:rPr lang="en-US" sz="19785" spc="-197">
                <a:solidFill>
                  <a:srgbClr val="428CE2"/>
                </a:solidFill>
                <a:latin typeface="Impact" panose="020B0806030902050204"/>
                <a:ea typeface="Impact" panose="020B0806030902050204"/>
                <a:cs typeface="Impact" panose="020B0806030902050204"/>
                <a:sym typeface="Impact" panose="020B0806030902050204"/>
              </a:rPr>
              <a:t>INTRODUCTION</a:t>
            </a:r>
            <a:endParaRPr lang="en-US" sz="19785" spc="-197">
              <a:solidFill>
                <a:srgbClr val="428CE2"/>
              </a:solidFill>
              <a:latin typeface="Impact" panose="020B0806030902050204"/>
              <a:ea typeface="Impact" panose="020B0806030902050204"/>
              <a:cs typeface="Impact" panose="020B0806030902050204"/>
              <a:sym typeface="Impact" panose="020B0806030902050204"/>
            </a:endParaRPr>
          </a:p>
        </p:txBody>
      </p:sp>
    </p:spTree>
  </p:cSld>
  <p:clrMapOvr>
    <a:masterClrMapping/>
  </p:clrMapOvr>
  <p:transition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6640449" y="3927697"/>
            <a:ext cx="1483054" cy="448621"/>
            <a:chOff x="0" y="0"/>
            <a:chExt cx="390599" cy="11815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90599" cy="118155"/>
            </a:xfrm>
            <a:custGeom>
              <a:avLst/>
              <a:gdLst/>
              <a:ahLst/>
              <a:cxnLst/>
              <a:rect l="l" t="t" r="r" b="b"/>
              <a:pathLst>
                <a:path w="390599" h="118155">
                  <a:moveTo>
                    <a:pt x="59078" y="0"/>
                  </a:moveTo>
                  <a:lnTo>
                    <a:pt x="331521" y="0"/>
                  </a:lnTo>
                  <a:cubicBezTo>
                    <a:pt x="347189" y="0"/>
                    <a:pt x="362216" y="6224"/>
                    <a:pt x="373295" y="17303"/>
                  </a:cubicBezTo>
                  <a:cubicBezTo>
                    <a:pt x="384374" y="28383"/>
                    <a:pt x="390599" y="43409"/>
                    <a:pt x="390599" y="59078"/>
                  </a:cubicBezTo>
                  <a:lnTo>
                    <a:pt x="390599" y="59078"/>
                  </a:lnTo>
                  <a:cubicBezTo>
                    <a:pt x="390599" y="74746"/>
                    <a:pt x="384374" y="89773"/>
                    <a:pt x="373295" y="100852"/>
                  </a:cubicBezTo>
                  <a:cubicBezTo>
                    <a:pt x="362216" y="111931"/>
                    <a:pt x="347189" y="118155"/>
                    <a:pt x="331521" y="118155"/>
                  </a:cubicBezTo>
                  <a:lnTo>
                    <a:pt x="59078" y="118155"/>
                  </a:lnTo>
                  <a:cubicBezTo>
                    <a:pt x="43409" y="118155"/>
                    <a:pt x="28383" y="111931"/>
                    <a:pt x="17303" y="100852"/>
                  </a:cubicBezTo>
                  <a:cubicBezTo>
                    <a:pt x="6224" y="89773"/>
                    <a:pt x="0" y="74746"/>
                    <a:pt x="0" y="59078"/>
                  </a:cubicBezTo>
                  <a:lnTo>
                    <a:pt x="0" y="59078"/>
                  </a:lnTo>
                  <a:cubicBezTo>
                    <a:pt x="0" y="43409"/>
                    <a:pt x="6224" y="28383"/>
                    <a:pt x="17303" y="17303"/>
                  </a:cubicBezTo>
                  <a:cubicBezTo>
                    <a:pt x="28383" y="6224"/>
                    <a:pt x="43409" y="0"/>
                    <a:pt x="59078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390599" cy="1562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r>
                <a:rPr lang="en-US" sz="1900">
                  <a:solidFill>
                    <a:srgbClr val="FFFFFF"/>
                  </a:solidFill>
                  <a:latin typeface="Canva Sans" panose="020B0503030501040103"/>
                  <a:ea typeface="Canva Sans" panose="020B0503030501040103"/>
                  <a:cs typeface="Canva Sans" panose="020B0503030501040103"/>
                  <a:sym typeface="Canva Sans" panose="020B0503030501040103"/>
                </a:rPr>
                <a:t>OneP</a:t>
              </a:r>
              <a:endParaRPr lang="en-US" sz="1900">
                <a:solidFill>
                  <a:srgbClr val="FFFFFF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endParaRPr>
            </a:p>
          </p:txBody>
        </p:sp>
      </p:grpSp>
      <p:sp>
        <p:nvSpPr>
          <p:cNvPr id="5" name="Freeform 5"/>
          <p:cNvSpPr/>
          <p:nvPr/>
        </p:nvSpPr>
        <p:spPr>
          <a:xfrm>
            <a:off x="4848068" y="1451321"/>
            <a:ext cx="16230600" cy="6877717"/>
          </a:xfrm>
          <a:custGeom>
            <a:avLst/>
            <a:gdLst/>
            <a:ahLst/>
            <a:cxnLst/>
            <a:rect l="l" t="t" r="r" b="b"/>
            <a:pathLst>
              <a:path w="16230600" h="6877717">
                <a:moveTo>
                  <a:pt x="0" y="0"/>
                </a:moveTo>
                <a:lnTo>
                  <a:pt x="16230600" y="0"/>
                </a:lnTo>
                <a:lnTo>
                  <a:pt x="16230600" y="6877717"/>
                </a:lnTo>
                <a:lnTo>
                  <a:pt x="0" y="6877717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alphaModFix amt="28000"/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 rot="0">
            <a:off x="-262434" y="0"/>
            <a:ext cx="19875403" cy="14053566"/>
            <a:chOff x="0" y="0"/>
            <a:chExt cx="26500537" cy="1873808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6500537" cy="18738088"/>
            </a:xfrm>
            <a:custGeom>
              <a:avLst/>
              <a:gdLst/>
              <a:ahLst/>
              <a:cxnLst/>
              <a:rect l="l" t="t" r="r" b="b"/>
              <a:pathLst>
                <a:path w="26500537" h="18738088">
                  <a:moveTo>
                    <a:pt x="0" y="0"/>
                  </a:moveTo>
                  <a:lnTo>
                    <a:pt x="26500537" y="0"/>
                  </a:lnTo>
                  <a:lnTo>
                    <a:pt x="26500537" y="18738088"/>
                  </a:lnTo>
                  <a:lnTo>
                    <a:pt x="0" y="187380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14000"/>
              </a:blip>
              <a:stretch>
                <a:fillRect/>
              </a:stretch>
            </a:blipFill>
          </p:spPr>
        </p:sp>
        <p:sp>
          <p:nvSpPr>
            <p:cNvPr id="8" name="Freeform 8"/>
            <p:cNvSpPr/>
            <p:nvPr/>
          </p:nvSpPr>
          <p:spPr>
            <a:xfrm flipH="1">
              <a:off x="21215609" y="10250613"/>
              <a:ext cx="3518302" cy="3516836"/>
            </a:xfrm>
            <a:custGeom>
              <a:avLst/>
              <a:gdLst/>
              <a:ahLst/>
              <a:cxnLst/>
              <a:rect l="l" t="t" r="r" b="b"/>
              <a:pathLst>
                <a:path w="3518302" h="3516836">
                  <a:moveTo>
                    <a:pt x="3518302" y="0"/>
                  </a:moveTo>
                  <a:lnTo>
                    <a:pt x="0" y="0"/>
                  </a:lnTo>
                  <a:lnTo>
                    <a:pt x="0" y="3516837"/>
                  </a:lnTo>
                  <a:lnTo>
                    <a:pt x="3518302" y="3516837"/>
                  </a:lnTo>
                  <a:lnTo>
                    <a:pt x="3518302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9" name="Group 9"/>
          <p:cNvGrpSpPr/>
          <p:nvPr/>
        </p:nvGrpSpPr>
        <p:grpSpPr>
          <a:xfrm rot="0">
            <a:off x="4557433" y="-163475"/>
            <a:ext cx="13864231" cy="10977563"/>
            <a:chOff x="0" y="0"/>
            <a:chExt cx="3651485" cy="289121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3651485" cy="2891210"/>
            </a:xfrm>
            <a:custGeom>
              <a:avLst/>
              <a:gdLst/>
              <a:ahLst/>
              <a:cxnLst/>
              <a:rect l="l" t="t" r="r" b="b"/>
              <a:pathLst>
                <a:path w="3651485" h="2891210">
                  <a:moveTo>
                    <a:pt x="0" y="0"/>
                  </a:moveTo>
                  <a:lnTo>
                    <a:pt x="3651485" y="0"/>
                  </a:lnTo>
                  <a:lnTo>
                    <a:pt x="3651485" y="2891210"/>
                  </a:lnTo>
                  <a:lnTo>
                    <a:pt x="0" y="2891210"/>
                  </a:lnTo>
                  <a:close/>
                </a:path>
              </a:pathLst>
            </a:custGeom>
            <a:solidFill>
              <a:srgbClr val="428CE2">
                <a:alpha val="12941"/>
              </a:srgbClr>
            </a:solidFill>
            <a:ln w="38100" cap="sq">
              <a:solidFill>
                <a:srgbClr val="05014A">
                  <a:alpha val="12941"/>
                </a:srgbClr>
              </a:solidFill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3651485" cy="29293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2" name="Group 12"/>
          <p:cNvGrpSpPr/>
          <p:nvPr/>
        </p:nvGrpSpPr>
        <p:grpSpPr>
          <a:xfrm rot="0">
            <a:off x="5368955" y="541552"/>
            <a:ext cx="14868594" cy="1543050"/>
            <a:chOff x="0" y="0"/>
            <a:chExt cx="3916008" cy="4064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3916008" cy="406400"/>
            </a:xfrm>
            <a:custGeom>
              <a:avLst/>
              <a:gdLst/>
              <a:ahLst/>
              <a:cxnLst/>
              <a:rect l="l" t="t" r="r" b="b"/>
              <a:pathLst>
                <a:path w="3916008" h="406400">
                  <a:moveTo>
                    <a:pt x="52069" y="0"/>
                  </a:moveTo>
                  <a:lnTo>
                    <a:pt x="3863939" y="0"/>
                  </a:lnTo>
                  <a:cubicBezTo>
                    <a:pt x="3892696" y="0"/>
                    <a:pt x="3916008" y="23312"/>
                    <a:pt x="3916008" y="52069"/>
                  </a:cubicBezTo>
                  <a:lnTo>
                    <a:pt x="3916008" y="354331"/>
                  </a:lnTo>
                  <a:cubicBezTo>
                    <a:pt x="3916008" y="383088"/>
                    <a:pt x="3892696" y="406400"/>
                    <a:pt x="3863939" y="406400"/>
                  </a:cubicBezTo>
                  <a:lnTo>
                    <a:pt x="52069" y="406400"/>
                  </a:lnTo>
                  <a:cubicBezTo>
                    <a:pt x="23312" y="406400"/>
                    <a:pt x="0" y="383088"/>
                    <a:pt x="0" y="354331"/>
                  </a:cubicBezTo>
                  <a:lnTo>
                    <a:pt x="0" y="52069"/>
                  </a:lnTo>
                  <a:cubicBezTo>
                    <a:pt x="0" y="23312"/>
                    <a:pt x="23312" y="0"/>
                    <a:pt x="52069" y="0"/>
                  </a:cubicBezTo>
                  <a:close/>
                </a:path>
              </a:pathLst>
            </a:custGeom>
            <a:solidFill>
              <a:srgbClr val="428CE2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3916008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5" name="Group 15"/>
          <p:cNvGrpSpPr/>
          <p:nvPr/>
        </p:nvGrpSpPr>
        <p:grpSpPr>
          <a:xfrm rot="0">
            <a:off x="1029048" y="542311"/>
            <a:ext cx="3894150" cy="1543050"/>
            <a:chOff x="0" y="0"/>
            <a:chExt cx="1025620" cy="4064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025620" cy="406400"/>
            </a:xfrm>
            <a:custGeom>
              <a:avLst/>
              <a:gdLst/>
              <a:ahLst/>
              <a:cxnLst/>
              <a:rect l="l" t="t" r="r" b="b"/>
              <a:pathLst>
                <a:path w="1025620" h="406400">
                  <a:moveTo>
                    <a:pt x="155071" y="0"/>
                  </a:moveTo>
                  <a:lnTo>
                    <a:pt x="870549" y="0"/>
                  </a:lnTo>
                  <a:cubicBezTo>
                    <a:pt x="956192" y="0"/>
                    <a:pt x="1025620" y="69428"/>
                    <a:pt x="1025620" y="155071"/>
                  </a:cubicBezTo>
                  <a:lnTo>
                    <a:pt x="1025620" y="251329"/>
                  </a:lnTo>
                  <a:cubicBezTo>
                    <a:pt x="1025620" y="336972"/>
                    <a:pt x="956192" y="406400"/>
                    <a:pt x="870549" y="406400"/>
                  </a:cubicBezTo>
                  <a:lnTo>
                    <a:pt x="155071" y="406400"/>
                  </a:lnTo>
                  <a:cubicBezTo>
                    <a:pt x="69428" y="406400"/>
                    <a:pt x="0" y="336972"/>
                    <a:pt x="0" y="251329"/>
                  </a:cubicBezTo>
                  <a:lnTo>
                    <a:pt x="0" y="155071"/>
                  </a:lnTo>
                  <a:cubicBezTo>
                    <a:pt x="0" y="69428"/>
                    <a:pt x="69428" y="0"/>
                    <a:pt x="155071" y="0"/>
                  </a:cubicBezTo>
                  <a:close/>
                </a:path>
              </a:pathLst>
            </a:custGeom>
            <a:solidFill>
              <a:srgbClr val="428CE2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1025620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8" name="Group 18"/>
          <p:cNvGrpSpPr/>
          <p:nvPr/>
        </p:nvGrpSpPr>
        <p:grpSpPr>
          <a:xfrm rot="-2332764">
            <a:off x="470198" y="136624"/>
            <a:ext cx="2362583" cy="2354425"/>
            <a:chOff x="0" y="0"/>
            <a:chExt cx="3150110" cy="3139233"/>
          </a:xfrm>
        </p:grpSpPr>
        <p:grpSp>
          <p:nvGrpSpPr>
            <p:cNvPr id="19" name="Group 19"/>
            <p:cNvGrpSpPr/>
            <p:nvPr/>
          </p:nvGrpSpPr>
          <p:grpSpPr>
            <a:xfrm rot="0">
              <a:off x="412589" y="398923"/>
              <a:ext cx="2305096" cy="2341386"/>
              <a:chOff x="0" y="0"/>
              <a:chExt cx="400101" cy="406400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400101" cy="406400"/>
              </a:xfrm>
              <a:custGeom>
                <a:avLst/>
                <a:gdLst/>
                <a:ahLst/>
                <a:cxnLst/>
                <a:rect l="l" t="t" r="r" b="b"/>
                <a:pathLst>
                  <a:path w="400101" h="406400">
                    <a:moveTo>
                      <a:pt x="200051" y="0"/>
                    </a:moveTo>
                    <a:lnTo>
                      <a:pt x="200051" y="0"/>
                    </a:lnTo>
                    <a:cubicBezTo>
                      <a:pt x="310535" y="0"/>
                      <a:pt x="400101" y="89566"/>
                      <a:pt x="400101" y="200051"/>
                    </a:cubicBezTo>
                    <a:lnTo>
                      <a:pt x="400101" y="206349"/>
                    </a:lnTo>
                    <a:cubicBezTo>
                      <a:pt x="400101" y="316834"/>
                      <a:pt x="310535" y="406400"/>
                      <a:pt x="200051" y="406400"/>
                    </a:cubicBezTo>
                    <a:lnTo>
                      <a:pt x="200051" y="406400"/>
                    </a:lnTo>
                    <a:cubicBezTo>
                      <a:pt x="89566" y="406400"/>
                      <a:pt x="0" y="316834"/>
                      <a:pt x="0" y="206349"/>
                    </a:cubicBezTo>
                    <a:lnTo>
                      <a:pt x="0" y="200051"/>
                    </a:lnTo>
                    <a:cubicBezTo>
                      <a:pt x="0" y="89566"/>
                      <a:pt x="89566" y="0"/>
                      <a:pt x="200051" y="0"/>
                    </a:cubicBezTo>
                    <a:close/>
                  </a:path>
                </a:pathLst>
              </a:custGeom>
              <a:solidFill>
                <a:srgbClr val="428CE2"/>
              </a:solidFill>
            </p:spPr>
          </p:sp>
          <p:sp>
            <p:nvSpPr>
              <p:cNvPr id="21" name="TextBox 21"/>
              <p:cNvSpPr txBox="1"/>
              <p:nvPr/>
            </p:nvSpPr>
            <p:spPr>
              <a:xfrm>
                <a:off x="0" y="-38100"/>
                <a:ext cx="400101" cy="444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id="22" name="Freeform 22"/>
            <p:cNvSpPr/>
            <p:nvPr/>
          </p:nvSpPr>
          <p:spPr>
            <a:xfrm rot="-10710944">
              <a:off x="39124" y="39271"/>
              <a:ext cx="3071861" cy="3060691"/>
            </a:xfrm>
            <a:custGeom>
              <a:avLst/>
              <a:gdLst/>
              <a:ahLst/>
              <a:cxnLst/>
              <a:rect l="l" t="t" r="r" b="b"/>
              <a:pathLst>
                <a:path w="3071861" h="3060691">
                  <a:moveTo>
                    <a:pt x="0" y="0"/>
                  </a:moveTo>
                  <a:lnTo>
                    <a:pt x="3071862" y="0"/>
                  </a:lnTo>
                  <a:lnTo>
                    <a:pt x="3071862" y="3060691"/>
                  </a:lnTo>
                  <a:lnTo>
                    <a:pt x="0" y="30606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23" name="TextBox 23"/>
          <p:cNvSpPr txBox="1"/>
          <p:nvPr/>
        </p:nvSpPr>
        <p:spPr>
          <a:xfrm>
            <a:off x="727009" y="986183"/>
            <a:ext cx="1810861" cy="10731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00"/>
              </a:lnSpc>
            </a:pPr>
            <a:r>
              <a:rPr lang="en-US" sz="8000" spc="-80">
                <a:solidFill>
                  <a:srgbClr val="F6FAFF"/>
                </a:solidFill>
                <a:latin typeface="Impact" panose="020B0806030902050204"/>
                <a:ea typeface="Impact" panose="020B0806030902050204"/>
                <a:cs typeface="Impact" panose="020B0806030902050204"/>
                <a:sym typeface="Impact" panose="020B0806030902050204"/>
              </a:rPr>
              <a:t>1</a:t>
            </a:r>
            <a:endParaRPr lang="en-US" sz="8000" spc="-80">
              <a:solidFill>
                <a:srgbClr val="F6FAFF"/>
              </a:solidFill>
              <a:latin typeface="Impact" panose="020B0806030902050204"/>
              <a:ea typeface="Impact" panose="020B0806030902050204"/>
              <a:cs typeface="Impact" panose="020B0806030902050204"/>
              <a:sym typeface="Impact" panose="020B0806030902050204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6804997" y="543140"/>
            <a:ext cx="7545618" cy="13779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 b="1">
                <a:solidFill>
                  <a:srgbClr val="FFFFFF"/>
                </a:solidFill>
                <a:latin typeface="Helvetica Now Bold" panose="020B0804030202020204"/>
                <a:ea typeface="Helvetica Now Bold" panose="020B0804030202020204"/>
                <a:cs typeface="Helvetica Now Bold" panose="020B0804030202020204"/>
                <a:sym typeface="Helvetica Now Bold" panose="020B0804030202020204"/>
              </a:rPr>
              <a:t>H</a:t>
            </a:r>
            <a:r>
              <a:rPr lang="en-US" sz="8000" b="1">
                <a:solidFill>
                  <a:srgbClr val="FFFFFF"/>
                </a:solidFill>
                <a:latin typeface="Helvetica Now Bold" panose="020B0804030202020204"/>
                <a:ea typeface="Helvetica Now Bold" panose="020B0804030202020204"/>
                <a:cs typeface="Helvetica Now Bold" panose="020B0804030202020204"/>
                <a:sym typeface="Helvetica Now Bold" panose="020B0804030202020204"/>
              </a:rPr>
              <a:t>ealth risk</a:t>
            </a:r>
            <a:endParaRPr lang="en-US" sz="8000" b="1">
              <a:solidFill>
                <a:srgbClr val="FFFFFF"/>
              </a:solidFill>
              <a:latin typeface="Helvetica Now Bold" panose="020B0804030202020204"/>
              <a:ea typeface="Helvetica Now Bold" panose="020B0804030202020204"/>
              <a:cs typeface="Helvetica Now Bold" panose="020B0804030202020204"/>
              <a:sym typeface="Helvetica Now Bold" panose="020B0804030202020204"/>
            </a:endParaRPr>
          </a:p>
        </p:txBody>
      </p:sp>
      <p:grpSp>
        <p:nvGrpSpPr>
          <p:cNvPr id="25" name="Group 25"/>
          <p:cNvGrpSpPr/>
          <p:nvPr/>
        </p:nvGrpSpPr>
        <p:grpSpPr>
          <a:xfrm rot="0">
            <a:off x="1029048" y="7882601"/>
            <a:ext cx="1437962" cy="1432997"/>
            <a:chOff x="0" y="0"/>
            <a:chExt cx="1917282" cy="1910662"/>
          </a:xfrm>
        </p:grpSpPr>
        <p:grpSp>
          <p:nvGrpSpPr>
            <p:cNvPr id="26" name="Group 26"/>
            <p:cNvGrpSpPr/>
            <p:nvPr/>
          </p:nvGrpSpPr>
          <p:grpSpPr>
            <a:xfrm rot="0">
              <a:off x="251118" y="242801"/>
              <a:ext cx="1402973" cy="1425061"/>
              <a:chOff x="0" y="0"/>
              <a:chExt cx="400101" cy="406400"/>
            </a:xfrm>
          </p:grpSpPr>
          <p:sp>
            <p:nvSpPr>
              <p:cNvPr id="27" name="Freeform 27"/>
              <p:cNvSpPr/>
              <p:nvPr/>
            </p:nvSpPr>
            <p:spPr>
              <a:xfrm>
                <a:off x="0" y="0"/>
                <a:ext cx="400101" cy="406400"/>
              </a:xfrm>
              <a:custGeom>
                <a:avLst/>
                <a:gdLst/>
                <a:ahLst/>
                <a:cxnLst/>
                <a:rect l="l" t="t" r="r" b="b"/>
                <a:pathLst>
                  <a:path w="400101" h="406400">
                    <a:moveTo>
                      <a:pt x="200051" y="0"/>
                    </a:moveTo>
                    <a:lnTo>
                      <a:pt x="200051" y="0"/>
                    </a:lnTo>
                    <a:cubicBezTo>
                      <a:pt x="310535" y="0"/>
                      <a:pt x="400101" y="89566"/>
                      <a:pt x="400101" y="200051"/>
                    </a:cubicBezTo>
                    <a:lnTo>
                      <a:pt x="400101" y="206349"/>
                    </a:lnTo>
                    <a:cubicBezTo>
                      <a:pt x="400101" y="316834"/>
                      <a:pt x="310535" y="406400"/>
                      <a:pt x="200051" y="406400"/>
                    </a:cubicBezTo>
                    <a:lnTo>
                      <a:pt x="200051" y="406400"/>
                    </a:lnTo>
                    <a:cubicBezTo>
                      <a:pt x="89566" y="406400"/>
                      <a:pt x="0" y="316834"/>
                      <a:pt x="0" y="206349"/>
                    </a:cubicBezTo>
                    <a:lnTo>
                      <a:pt x="0" y="200051"/>
                    </a:lnTo>
                    <a:cubicBezTo>
                      <a:pt x="0" y="89566"/>
                      <a:pt x="89566" y="0"/>
                      <a:pt x="200051" y="0"/>
                    </a:cubicBezTo>
                    <a:close/>
                  </a:path>
                </a:pathLst>
              </a:custGeom>
              <a:solidFill>
                <a:srgbClr val="428CE2"/>
              </a:solidFill>
            </p:spPr>
          </p:sp>
          <p:sp>
            <p:nvSpPr>
              <p:cNvPr id="28" name="TextBox 28"/>
              <p:cNvSpPr txBox="1"/>
              <p:nvPr/>
            </p:nvSpPr>
            <p:spPr>
              <a:xfrm>
                <a:off x="0" y="-38100"/>
                <a:ext cx="400101" cy="444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id="29" name="Freeform 29"/>
            <p:cNvSpPr/>
            <p:nvPr/>
          </p:nvSpPr>
          <p:spPr>
            <a:xfrm rot="-10710944">
              <a:off x="23813" y="23902"/>
              <a:ext cx="1869657" cy="1862858"/>
            </a:xfrm>
            <a:custGeom>
              <a:avLst/>
              <a:gdLst/>
              <a:ahLst/>
              <a:cxnLst/>
              <a:rect l="l" t="t" r="r" b="b"/>
              <a:pathLst>
                <a:path w="1869657" h="1862858">
                  <a:moveTo>
                    <a:pt x="0" y="0"/>
                  </a:moveTo>
                  <a:lnTo>
                    <a:pt x="1869657" y="0"/>
                  </a:lnTo>
                  <a:lnTo>
                    <a:pt x="1869657" y="1862858"/>
                  </a:lnTo>
                  <a:lnTo>
                    <a:pt x="0" y="186285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30" name="Group 30"/>
          <p:cNvGrpSpPr/>
          <p:nvPr/>
        </p:nvGrpSpPr>
        <p:grpSpPr>
          <a:xfrm rot="0">
            <a:off x="1028700" y="5325307"/>
            <a:ext cx="1438310" cy="1433344"/>
            <a:chOff x="0" y="0"/>
            <a:chExt cx="1917747" cy="1911125"/>
          </a:xfrm>
        </p:grpSpPr>
        <p:grpSp>
          <p:nvGrpSpPr>
            <p:cNvPr id="31" name="Group 31"/>
            <p:cNvGrpSpPr/>
            <p:nvPr/>
          </p:nvGrpSpPr>
          <p:grpSpPr>
            <a:xfrm rot="0">
              <a:off x="251179" y="242859"/>
              <a:ext cx="1403313" cy="1425406"/>
              <a:chOff x="0" y="0"/>
              <a:chExt cx="400101" cy="406400"/>
            </a:xfrm>
          </p:grpSpPr>
          <p:sp>
            <p:nvSpPr>
              <p:cNvPr id="32" name="Freeform 32"/>
              <p:cNvSpPr/>
              <p:nvPr/>
            </p:nvSpPr>
            <p:spPr>
              <a:xfrm>
                <a:off x="0" y="0"/>
                <a:ext cx="400101" cy="406400"/>
              </a:xfrm>
              <a:custGeom>
                <a:avLst/>
                <a:gdLst/>
                <a:ahLst/>
                <a:cxnLst/>
                <a:rect l="l" t="t" r="r" b="b"/>
                <a:pathLst>
                  <a:path w="400101" h="406400">
                    <a:moveTo>
                      <a:pt x="200051" y="0"/>
                    </a:moveTo>
                    <a:lnTo>
                      <a:pt x="200051" y="0"/>
                    </a:lnTo>
                    <a:cubicBezTo>
                      <a:pt x="310535" y="0"/>
                      <a:pt x="400101" y="89566"/>
                      <a:pt x="400101" y="200051"/>
                    </a:cubicBezTo>
                    <a:lnTo>
                      <a:pt x="400101" y="206349"/>
                    </a:lnTo>
                    <a:cubicBezTo>
                      <a:pt x="400101" y="316834"/>
                      <a:pt x="310535" y="406400"/>
                      <a:pt x="200051" y="406400"/>
                    </a:cubicBezTo>
                    <a:lnTo>
                      <a:pt x="200051" y="406400"/>
                    </a:lnTo>
                    <a:cubicBezTo>
                      <a:pt x="89566" y="406400"/>
                      <a:pt x="0" y="316834"/>
                      <a:pt x="0" y="206349"/>
                    </a:cubicBezTo>
                    <a:lnTo>
                      <a:pt x="0" y="200051"/>
                    </a:lnTo>
                    <a:cubicBezTo>
                      <a:pt x="0" y="89566"/>
                      <a:pt x="89566" y="0"/>
                      <a:pt x="200051" y="0"/>
                    </a:cubicBezTo>
                    <a:close/>
                  </a:path>
                </a:pathLst>
              </a:custGeom>
              <a:solidFill>
                <a:srgbClr val="428CE2"/>
              </a:solidFill>
            </p:spPr>
          </p:sp>
          <p:sp>
            <p:nvSpPr>
              <p:cNvPr id="33" name="TextBox 33"/>
              <p:cNvSpPr txBox="1"/>
              <p:nvPr/>
            </p:nvSpPr>
            <p:spPr>
              <a:xfrm>
                <a:off x="0" y="-38100"/>
                <a:ext cx="400101" cy="444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id="34" name="Freeform 34"/>
            <p:cNvSpPr/>
            <p:nvPr/>
          </p:nvSpPr>
          <p:spPr>
            <a:xfrm rot="-10710944">
              <a:off x="23818" y="23908"/>
              <a:ext cx="1870110" cy="1863310"/>
            </a:xfrm>
            <a:custGeom>
              <a:avLst/>
              <a:gdLst/>
              <a:ahLst/>
              <a:cxnLst/>
              <a:rect l="l" t="t" r="r" b="b"/>
              <a:pathLst>
                <a:path w="1870110" h="1863310">
                  <a:moveTo>
                    <a:pt x="0" y="0"/>
                  </a:moveTo>
                  <a:lnTo>
                    <a:pt x="1870111" y="0"/>
                  </a:lnTo>
                  <a:lnTo>
                    <a:pt x="1870111" y="1863309"/>
                  </a:lnTo>
                  <a:lnTo>
                    <a:pt x="0" y="18633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35" name="Group 35"/>
          <p:cNvGrpSpPr/>
          <p:nvPr/>
        </p:nvGrpSpPr>
        <p:grpSpPr>
          <a:xfrm rot="0">
            <a:off x="1003525" y="3209311"/>
            <a:ext cx="1442694" cy="1437712"/>
            <a:chOff x="0" y="0"/>
            <a:chExt cx="1923591" cy="1916949"/>
          </a:xfrm>
        </p:grpSpPr>
        <p:grpSp>
          <p:nvGrpSpPr>
            <p:cNvPr id="36" name="Group 36"/>
            <p:cNvGrpSpPr/>
            <p:nvPr/>
          </p:nvGrpSpPr>
          <p:grpSpPr>
            <a:xfrm rot="0">
              <a:off x="251944" y="243600"/>
              <a:ext cx="1407590" cy="1429750"/>
              <a:chOff x="0" y="0"/>
              <a:chExt cx="400101" cy="406400"/>
            </a:xfrm>
          </p:grpSpPr>
          <p:sp>
            <p:nvSpPr>
              <p:cNvPr id="37" name="Freeform 37"/>
              <p:cNvSpPr/>
              <p:nvPr/>
            </p:nvSpPr>
            <p:spPr>
              <a:xfrm>
                <a:off x="0" y="0"/>
                <a:ext cx="400101" cy="406400"/>
              </a:xfrm>
              <a:custGeom>
                <a:avLst/>
                <a:gdLst/>
                <a:ahLst/>
                <a:cxnLst/>
                <a:rect l="l" t="t" r="r" b="b"/>
                <a:pathLst>
                  <a:path w="400101" h="406400">
                    <a:moveTo>
                      <a:pt x="200051" y="0"/>
                    </a:moveTo>
                    <a:lnTo>
                      <a:pt x="200051" y="0"/>
                    </a:lnTo>
                    <a:cubicBezTo>
                      <a:pt x="310535" y="0"/>
                      <a:pt x="400101" y="89566"/>
                      <a:pt x="400101" y="200051"/>
                    </a:cubicBezTo>
                    <a:lnTo>
                      <a:pt x="400101" y="206349"/>
                    </a:lnTo>
                    <a:cubicBezTo>
                      <a:pt x="400101" y="316834"/>
                      <a:pt x="310535" y="406400"/>
                      <a:pt x="200051" y="406400"/>
                    </a:cubicBezTo>
                    <a:lnTo>
                      <a:pt x="200051" y="406400"/>
                    </a:lnTo>
                    <a:cubicBezTo>
                      <a:pt x="89566" y="406400"/>
                      <a:pt x="0" y="316834"/>
                      <a:pt x="0" y="206349"/>
                    </a:cubicBezTo>
                    <a:lnTo>
                      <a:pt x="0" y="200051"/>
                    </a:lnTo>
                    <a:cubicBezTo>
                      <a:pt x="0" y="89566"/>
                      <a:pt x="89566" y="0"/>
                      <a:pt x="200051" y="0"/>
                    </a:cubicBezTo>
                    <a:close/>
                  </a:path>
                </a:pathLst>
              </a:custGeom>
              <a:solidFill>
                <a:srgbClr val="428CE2"/>
              </a:solidFill>
            </p:spPr>
          </p:sp>
          <p:sp>
            <p:nvSpPr>
              <p:cNvPr id="38" name="TextBox 38"/>
              <p:cNvSpPr txBox="1"/>
              <p:nvPr/>
            </p:nvSpPr>
            <p:spPr>
              <a:xfrm>
                <a:off x="0" y="-38100"/>
                <a:ext cx="400101" cy="444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id="39" name="Freeform 39"/>
            <p:cNvSpPr/>
            <p:nvPr/>
          </p:nvSpPr>
          <p:spPr>
            <a:xfrm rot="-10710944">
              <a:off x="23891" y="23980"/>
              <a:ext cx="1875810" cy="1868988"/>
            </a:xfrm>
            <a:custGeom>
              <a:avLst/>
              <a:gdLst/>
              <a:ahLst/>
              <a:cxnLst/>
              <a:rect l="l" t="t" r="r" b="b"/>
              <a:pathLst>
                <a:path w="1875810" h="1868988">
                  <a:moveTo>
                    <a:pt x="0" y="0"/>
                  </a:moveTo>
                  <a:lnTo>
                    <a:pt x="1875810" y="0"/>
                  </a:lnTo>
                  <a:lnTo>
                    <a:pt x="1875810" y="1868989"/>
                  </a:lnTo>
                  <a:lnTo>
                    <a:pt x="0" y="186898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</p:grpSp>
    </p:spTree>
  </p:cSld>
  <p:clrMapOvr>
    <a:masterClrMapping/>
  </p:clrMapOvr>
  <p:transition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6640449" y="3927697"/>
            <a:ext cx="1483054" cy="448621"/>
            <a:chOff x="0" y="0"/>
            <a:chExt cx="390599" cy="11815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90599" cy="118155"/>
            </a:xfrm>
            <a:custGeom>
              <a:avLst/>
              <a:gdLst/>
              <a:ahLst/>
              <a:cxnLst/>
              <a:rect l="l" t="t" r="r" b="b"/>
              <a:pathLst>
                <a:path w="390599" h="118155">
                  <a:moveTo>
                    <a:pt x="59078" y="0"/>
                  </a:moveTo>
                  <a:lnTo>
                    <a:pt x="331521" y="0"/>
                  </a:lnTo>
                  <a:cubicBezTo>
                    <a:pt x="347189" y="0"/>
                    <a:pt x="362216" y="6224"/>
                    <a:pt x="373295" y="17303"/>
                  </a:cubicBezTo>
                  <a:cubicBezTo>
                    <a:pt x="384374" y="28383"/>
                    <a:pt x="390599" y="43409"/>
                    <a:pt x="390599" y="59078"/>
                  </a:cubicBezTo>
                  <a:lnTo>
                    <a:pt x="390599" y="59078"/>
                  </a:lnTo>
                  <a:cubicBezTo>
                    <a:pt x="390599" y="74746"/>
                    <a:pt x="384374" y="89773"/>
                    <a:pt x="373295" y="100852"/>
                  </a:cubicBezTo>
                  <a:cubicBezTo>
                    <a:pt x="362216" y="111931"/>
                    <a:pt x="347189" y="118155"/>
                    <a:pt x="331521" y="118155"/>
                  </a:cubicBezTo>
                  <a:lnTo>
                    <a:pt x="59078" y="118155"/>
                  </a:lnTo>
                  <a:cubicBezTo>
                    <a:pt x="43409" y="118155"/>
                    <a:pt x="28383" y="111931"/>
                    <a:pt x="17303" y="100852"/>
                  </a:cubicBezTo>
                  <a:cubicBezTo>
                    <a:pt x="6224" y="89773"/>
                    <a:pt x="0" y="74746"/>
                    <a:pt x="0" y="59078"/>
                  </a:cubicBezTo>
                  <a:lnTo>
                    <a:pt x="0" y="59078"/>
                  </a:lnTo>
                  <a:cubicBezTo>
                    <a:pt x="0" y="43409"/>
                    <a:pt x="6224" y="28383"/>
                    <a:pt x="17303" y="17303"/>
                  </a:cubicBezTo>
                  <a:cubicBezTo>
                    <a:pt x="28383" y="6224"/>
                    <a:pt x="43409" y="0"/>
                    <a:pt x="59078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390599" cy="1562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r>
                <a:rPr lang="en-US" sz="1900">
                  <a:solidFill>
                    <a:srgbClr val="FFFFFF"/>
                  </a:solidFill>
                  <a:latin typeface="Canva Sans" panose="020B0503030501040103"/>
                  <a:ea typeface="Canva Sans" panose="020B0503030501040103"/>
                  <a:cs typeface="Canva Sans" panose="020B0503030501040103"/>
                  <a:sym typeface="Canva Sans" panose="020B0503030501040103"/>
                </a:rPr>
                <a:t>OneP</a:t>
              </a:r>
              <a:endParaRPr lang="en-US" sz="1900">
                <a:solidFill>
                  <a:srgbClr val="FFFFFF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endParaRPr>
            </a:p>
          </p:txBody>
        </p:sp>
      </p:grpSp>
      <p:sp>
        <p:nvSpPr>
          <p:cNvPr id="5" name="Freeform 5"/>
          <p:cNvSpPr/>
          <p:nvPr/>
        </p:nvSpPr>
        <p:spPr>
          <a:xfrm>
            <a:off x="4848068" y="1451321"/>
            <a:ext cx="16230600" cy="6877717"/>
          </a:xfrm>
          <a:custGeom>
            <a:avLst/>
            <a:gdLst/>
            <a:ahLst/>
            <a:cxnLst/>
            <a:rect l="l" t="t" r="r" b="b"/>
            <a:pathLst>
              <a:path w="16230600" h="6877717">
                <a:moveTo>
                  <a:pt x="0" y="0"/>
                </a:moveTo>
                <a:lnTo>
                  <a:pt x="16230600" y="0"/>
                </a:lnTo>
                <a:lnTo>
                  <a:pt x="16230600" y="6877717"/>
                </a:lnTo>
                <a:lnTo>
                  <a:pt x="0" y="6877717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alphaModFix amt="28000"/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 rot="0">
            <a:off x="-262434" y="0"/>
            <a:ext cx="19875403" cy="14053566"/>
            <a:chOff x="0" y="0"/>
            <a:chExt cx="26500537" cy="1873808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6500537" cy="18738088"/>
            </a:xfrm>
            <a:custGeom>
              <a:avLst/>
              <a:gdLst/>
              <a:ahLst/>
              <a:cxnLst/>
              <a:rect l="l" t="t" r="r" b="b"/>
              <a:pathLst>
                <a:path w="26500537" h="18738088">
                  <a:moveTo>
                    <a:pt x="0" y="0"/>
                  </a:moveTo>
                  <a:lnTo>
                    <a:pt x="26500537" y="0"/>
                  </a:lnTo>
                  <a:lnTo>
                    <a:pt x="26500537" y="18738088"/>
                  </a:lnTo>
                  <a:lnTo>
                    <a:pt x="0" y="187380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14000"/>
              </a:blip>
              <a:stretch>
                <a:fillRect/>
              </a:stretch>
            </a:blipFill>
          </p:spPr>
        </p:sp>
        <p:sp>
          <p:nvSpPr>
            <p:cNvPr id="8" name="Freeform 8"/>
            <p:cNvSpPr/>
            <p:nvPr/>
          </p:nvSpPr>
          <p:spPr>
            <a:xfrm flipH="1">
              <a:off x="21215609" y="10250613"/>
              <a:ext cx="3518302" cy="3516836"/>
            </a:xfrm>
            <a:custGeom>
              <a:avLst/>
              <a:gdLst/>
              <a:ahLst/>
              <a:cxnLst/>
              <a:rect l="l" t="t" r="r" b="b"/>
              <a:pathLst>
                <a:path w="3518302" h="3516836">
                  <a:moveTo>
                    <a:pt x="3518302" y="0"/>
                  </a:moveTo>
                  <a:lnTo>
                    <a:pt x="0" y="0"/>
                  </a:lnTo>
                  <a:lnTo>
                    <a:pt x="0" y="3516837"/>
                  </a:lnTo>
                  <a:lnTo>
                    <a:pt x="3518302" y="3516837"/>
                  </a:lnTo>
                  <a:lnTo>
                    <a:pt x="3518302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9" name="Group 9"/>
          <p:cNvGrpSpPr/>
          <p:nvPr/>
        </p:nvGrpSpPr>
        <p:grpSpPr>
          <a:xfrm rot="0">
            <a:off x="5368955" y="541552"/>
            <a:ext cx="14868594" cy="1543050"/>
            <a:chOff x="0" y="0"/>
            <a:chExt cx="3916008" cy="4064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3916008" cy="406400"/>
            </a:xfrm>
            <a:custGeom>
              <a:avLst/>
              <a:gdLst/>
              <a:ahLst/>
              <a:cxnLst/>
              <a:rect l="l" t="t" r="r" b="b"/>
              <a:pathLst>
                <a:path w="3916008" h="406400">
                  <a:moveTo>
                    <a:pt x="52069" y="0"/>
                  </a:moveTo>
                  <a:lnTo>
                    <a:pt x="3863939" y="0"/>
                  </a:lnTo>
                  <a:cubicBezTo>
                    <a:pt x="3892696" y="0"/>
                    <a:pt x="3916008" y="23312"/>
                    <a:pt x="3916008" y="52069"/>
                  </a:cubicBezTo>
                  <a:lnTo>
                    <a:pt x="3916008" y="354331"/>
                  </a:lnTo>
                  <a:cubicBezTo>
                    <a:pt x="3916008" y="383088"/>
                    <a:pt x="3892696" y="406400"/>
                    <a:pt x="3863939" y="406400"/>
                  </a:cubicBezTo>
                  <a:lnTo>
                    <a:pt x="52069" y="406400"/>
                  </a:lnTo>
                  <a:cubicBezTo>
                    <a:pt x="23312" y="406400"/>
                    <a:pt x="0" y="383088"/>
                    <a:pt x="0" y="354331"/>
                  </a:cubicBezTo>
                  <a:lnTo>
                    <a:pt x="0" y="52069"/>
                  </a:lnTo>
                  <a:cubicBezTo>
                    <a:pt x="0" y="23312"/>
                    <a:pt x="23312" y="0"/>
                    <a:pt x="52069" y="0"/>
                  </a:cubicBezTo>
                  <a:close/>
                </a:path>
              </a:pathLst>
            </a:custGeom>
            <a:solidFill>
              <a:srgbClr val="428CE2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3916008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2" name="Group 12"/>
          <p:cNvGrpSpPr/>
          <p:nvPr/>
        </p:nvGrpSpPr>
        <p:grpSpPr>
          <a:xfrm rot="0">
            <a:off x="4557433" y="-163475"/>
            <a:ext cx="13864231" cy="10977563"/>
            <a:chOff x="0" y="0"/>
            <a:chExt cx="3651485" cy="289121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3651485" cy="2891210"/>
            </a:xfrm>
            <a:custGeom>
              <a:avLst/>
              <a:gdLst/>
              <a:ahLst/>
              <a:cxnLst/>
              <a:rect l="l" t="t" r="r" b="b"/>
              <a:pathLst>
                <a:path w="3651485" h="2891210">
                  <a:moveTo>
                    <a:pt x="0" y="0"/>
                  </a:moveTo>
                  <a:lnTo>
                    <a:pt x="3651485" y="0"/>
                  </a:lnTo>
                  <a:lnTo>
                    <a:pt x="3651485" y="2891210"/>
                  </a:lnTo>
                  <a:lnTo>
                    <a:pt x="0" y="2891210"/>
                  </a:lnTo>
                  <a:close/>
                </a:path>
              </a:pathLst>
            </a:custGeom>
            <a:solidFill>
              <a:srgbClr val="428CE2">
                <a:alpha val="12941"/>
              </a:srgbClr>
            </a:solidFill>
            <a:ln w="38100" cap="sq">
              <a:solidFill>
                <a:srgbClr val="05014A">
                  <a:alpha val="12941"/>
                </a:srgbClr>
              </a:solidFill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3651485" cy="29293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5" name="Group 15"/>
          <p:cNvGrpSpPr/>
          <p:nvPr/>
        </p:nvGrpSpPr>
        <p:grpSpPr>
          <a:xfrm rot="0">
            <a:off x="1274872" y="3050978"/>
            <a:ext cx="3894150" cy="1543050"/>
            <a:chOff x="0" y="0"/>
            <a:chExt cx="1025620" cy="4064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025620" cy="406400"/>
            </a:xfrm>
            <a:custGeom>
              <a:avLst/>
              <a:gdLst/>
              <a:ahLst/>
              <a:cxnLst/>
              <a:rect l="l" t="t" r="r" b="b"/>
              <a:pathLst>
                <a:path w="1025620" h="406400">
                  <a:moveTo>
                    <a:pt x="155071" y="0"/>
                  </a:moveTo>
                  <a:lnTo>
                    <a:pt x="870549" y="0"/>
                  </a:lnTo>
                  <a:cubicBezTo>
                    <a:pt x="956192" y="0"/>
                    <a:pt x="1025620" y="69428"/>
                    <a:pt x="1025620" y="155071"/>
                  </a:cubicBezTo>
                  <a:lnTo>
                    <a:pt x="1025620" y="251329"/>
                  </a:lnTo>
                  <a:cubicBezTo>
                    <a:pt x="1025620" y="336972"/>
                    <a:pt x="956192" y="406400"/>
                    <a:pt x="870549" y="406400"/>
                  </a:cubicBezTo>
                  <a:lnTo>
                    <a:pt x="155071" y="406400"/>
                  </a:lnTo>
                  <a:cubicBezTo>
                    <a:pt x="69428" y="406400"/>
                    <a:pt x="0" y="336972"/>
                    <a:pt x="0" y="251329"/>
                  </a:cubicBezTo>
                  <a:lnTo>
                    <a:pt x="0" y="155071"/>
                  </a:lnTo>
                  <a:cubicBezTo>
                    <a:pt x="0" y="69428"/>
                    <a:pt x="69428" y="0"/>
                    <a:pt x="155071" y="0"/>
                  </a:cubicBezTo>
                  <a:close/>
                </a:path>
              </a:pathLst>
            </a:custGeom>
            <a:solidFill>
              <a:srgbClr val="428CE2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1025620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8" name="Group 18"/>
          <p:cNvGrpSpPr/>
          <p:nvPr/>
        </p:nvGrpSpPr>
        <p:grpSpPr>
          <a:xfrm rot="3174007">
            <a:off x="1005734" y="597182"/>
            <a:ext cx="1438275" cy="1433309"/>
            <a:chOff x="0" y="0"/>
            <a:chExt cx="1917700" cy="1911078"/>
          </a:xfrm>
        </p:grpSpPr>
        <p:grpSp>
          <p:nvGrpSpPr>
            <p:cNvPr id="19" name="Group 19"/>
            <p:cNvGrpSpPr/>
            <p:nvPr/>
          </p:nvGrpSpPr>
          <p:grpSpPr>
            <a:xfrm rot="0">
              <a:off x="251173" y="242853"/>
              <a:ext cx="1403279" cy="1425371"/>
              <a:chOff x="0" y="0"/>
              <a:chExt cx="400101" cy="406400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400101" cy="406400"/>
              </a:xfrm>
              <a:custGeom>
                <a:avLst/>
                <a:gdLst/>
                <a:ahLst/>
                <a:cxnLst/>
                <a:rect l="l" t="t" r="r" b="b"/>
                <a:pathLst>
                  <a:path w="400101" h="406400">
                    <a:moveTo>
                      <a:pt x="200051" y="0"/>
                    </a:moveTo>
                    <a:lnTo>
                      <a:pt x="200051" y="0"/>
                    </a:lnTo>
                    <a:cubicBezTo>
                      <a:pt x="310535" y="0"/>
                      <a:pt x="400101" y="89566"/>
                      <a:pt x="400101" y="200051"/>
                    </a:cubicBezTo>
                    <a:lnTo>
                      <a:pt x="400101" y="206349"/>
                    </a:lnTo>
                    <a:cubicBezTo>
                      <a:pt x="400101" y="316834"/>
                      <a:pt x="310535" y="406400"/>
                      <a:pt x="200051" y="406400"/>
                    </a:cubicBezTo>
                    <a:lnTo>
                      <a:pt x="200051" y="406400"/>
                    </a:lnTo>
                    <a:cubicBezTo>
                      <a:pt x="89566" y="406400"/>
                      <a:pt x="0" y="316834"/>
                      <a:pt x="0" y="206349"/>
                    </a:cubicBezTo>
                    <a:lnTo>
                      <a:pt x="0" y="200051"/>
                    </a:lnTo>
                    <a:cubicBezTo>
                      <a:pt x="0" y="89566"/>
                      <a:pt x="89566" y="0"/>
                      <a:pt x="200051" y="0"/>
                    </a:cubicBezTo>
                    <a:close/>
                  </a:path>
                </a:pathLst>
              </a:custGeom>
              <a:solidFill>
                <a:srgbClr val="428CE2"/>
              </a:solidFill>
            </p:spPr>
          </p:sp>
          <p:sp>
            <p:nvSpPr>
              <p:cNvPr id="21" name="TextBox 21"/>
              <p:cNvSpPr txBox="1"/>
              <p:nvPr/>
            </p:nvSpPr>
            <p:spPr>
              <a:xfrm>
                <a:off x="0" y="-38100"/>
                <a:ext cx="400101" cy="444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id="22" name="Freeform 22"/>
            <p:cNvSpPr/>
            <p:nvPr/>
          </p:nvSpPr>
          <p:spPr>
            <a:xfrm rot="-10710944">
              <a:off x="23818" y="23907"/>
              <a:ext cx="1870064" cy="1863264"/>
            </a:xfrm>
            <a:custGeom>
              <a:avLst/>
              <a:gdLst/>
              <a:ahLst/>
              <a:cxnLst/>
              <a:rect l="l" t="t" r="r" b="b"/>
              <a:pathLst>
                <a:path w="1870064" h="1863264">
                  <a:moveTo>
                    <a:pt x="0" y="0"/>
                  </a:moveTo>
                  <a:lnTo>
                    <a:pt x="1870064" y="0"/>
                  </a:lnTo>
                  <a:lnTo>
                    <a:pt x="1870064" y="1863264"/>
                  </a:lnTo>
                  <a:lnTo>
                    <a:pt x="0" y="186326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23" name="TextBox 23"/>
          <p:cNvSpPr txBox="1"/>
          <p:nvPr/>
        </p:nvSpPr>
        <p:spPr>
          <a:xfrm>
            <a:off x="786166" y="1070321"/>
            <a:ext cx="1810861" cy="809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00"/>
              </a:lnSpc>
            </a:pPr>
            <a:r>
              <a:rPr lang="en-US" sz="6000" spc="-60">
                <a:solidFill>
                  <a:srgbClr val="F6FAFF"/>
                </a:solidFill>
                <a:latin typeface="Impact" panose="020B0806030902050204"/>
                <a:ea typeface="Impact" panose="020B0806030902050204"/>
                <a:cs typeface="Impact" panose="020B0806030902050204"/>
                <a:sym typeface="Impact" panose="020B0806030902050204"/>
              </a:rPr>
              <a:t>1</a:t>
            </a:r>
            <a:endParaRPr lang="en-US" sz="6000" spc="-60">
              <a:solidFill>
                <a:srgbClr val="F6FAFF"/>
              </a:solidFill>
              <a:latin typeface="Impact" panose="020B0806030902050204"/>
              <a:ea typeface="Impact" panose="020B0806030902050204"/>
              <a:cs typeface="Impact" panose="020B0806030902050204"/>
              <a:sym typeface="Impact" panose="020B0806030902050204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6804997" y="543140"/>
            <a:ext cx="7545618" cy="13779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 b="1">
                <a:solidFill>
                  <a:srgbClr val="FFFFFF"/>
                </a:solidFill>
                <a:latin typeface="Helvetica Now Bold" panose="020B0804030202020204"/>
                <a:ea typeface="Helvetica Now Bold" panose="020B0804030202020204"/>
                <a:cs typeface="Helvetica Now Bold" panose="020B0804030202020204"/>
                <a:sym typeface="Helvetica Now Bold" panose="020B0804030202020204"/>
              </a:rPr>
              <a:t>H</a:t>
            </a:r>
            <a:r>
              <a:rPr lang="en-US" sz="8000" b="1">
                <a:solidFill>
                  <a:srgbClr val="FFFFFF"/>
                </a:solidFill>
                <a:latin typeface="Helvetica Now Bold" panose="020B0804030202020204"/>
                <a:ea typeface="Helvetica Now Bold" panose="020B0804030202020204"/>
                <a:cs typeface="Helvetica Now Bold" panose="020B0804030202020204"/>
                <a:sym typeface="Helvetica Now Bold" panose="020B0804030202020204"/>
              </a:rPr>
              <a:t>ealth risk</a:t>
            </a:r>
            <a:endParaRPr lang="en-US" sz="8000" b="1">
              <a:solidFill>
                <a:srgbClr val="FFFFFF"/>
              </a:solidFill>
              <a:latin typeface="Helvetica Now Bold" panose="020B0804030202020204"/>
              <a:ea typeface="Helvetica Now Bold" panose="020B0804030202020204"/>
              <a:cs typeface="Helvetica Now Bold" panose="020B0804030202020204"/>
              <a:sym typeface="Helvetica Now Bold" panose="020B0804030202020204"/>
            </a:endParaRPr>
          </a:p>
        </p:txBody>
      </p:sp>
      <p:grpSp>
        <p:nvGrpSpPr>
          <p:cNvPr id="25" name="Group 25"/>
          <p:cNvGrpSpPr/>
          <p:nvPr/>
        </p:nvGrpSpPr>
        <p:grpSpPr>
          <a:xfrm rot="0">
            <a:off x="1029048" y="7882601"/>
            <a:ext cx="1437962" cy="1432997"/>
            <a:chOff x="0" y="0"/>
            <a:chExt cx="1917282" cy="1910662"/>
          </a:xfrm>
        </p:grpSpPr>
        <p:grpSp>
          <p:nvGrpSpPr>
            <p:cNvPr id="26" name="Group 26"/>
            <p:cNvGrpSpPr/>
            <p:nvPr/>
          </p:nvGrpSpPr>
          <p:grpSpPr>
            <a:xfrm rot="0">
              <a:off x="251118" y="242801"/>
              <a:ext cx="1402973" cy="1425061"/>
              <a:chOff x="0" y="0"/>
              <a:chExt cx="400101" cy="406400"/>
            </a:xfrm>
          </p:grpSpPr>
          <p:sp>
            <p:nvSpPr>
              <p:cNvPr id="27" name="Freeform 27"/>
              <p:cNvSpPr/>
              <p:nvPr/>
            </p:nvSpPr>
            <p:spPr>
              <a:xfrm>
                <a:off x="0" y="0"/>
                <a:ext cx="400101" cy="406400"/>
              </a:xfrm>
              <a:custGeom>
                <a:avLst/>
                <a:gdLst/>
                <a:ahLst/>
                <a:cxnLst/>
                <a:rect l="l" t="t" r="r" b="b"/>
                <a:pathLst>
                  <a:path w="400101" h="406400">
                    <a:moveTo>
                      <a:pt x="200051" y="0"/>
                    </a:moveTo>
                    <a:lnTo>
                      <a:pt x="200051" y="0"/>
                    </a:lnTo>
                    <a:cubicBezTo>
                      <a:pt x="310535" y="0"/>
                      <a:pt x="400101" y="89566"/>
                      <a:pt x="400101" y="200051"/>
                    </a:cubicBezTo>
                    <a:lnTo>
                      <a:pt x="400101" y="206349"/>
                    </a:lnTo>
                    <a:cubicBezTo>
                      <a:pt x="400101" y="316834"/>
                      <a:pt x="310535" y="406400"/>
                      <a:pt x="200051" y="406400"/>
                    </a:cubicBezTo>
                    <a:lnTo>
                      <a:pt x="200051" y="406400"/>
                    </a:lnTo>
                    <a:cubicBezTo>
                      <a:pt x="89566" y="406400"/>
                      <a:pt x="0" y="316834"/>
                      <a:pt x="0" y="206349"/>
                    </a:cubicBezTo>
                    <a:lnTo>
                      <a:pt x="0" y="200051"/>
                    </a:lnTo>
                    <a:cubicBezTo>
                      <a:pt x="0" y="89566"/>
                      <a:pt x="89566" y="0"/>
                      <a:pt x="200051" y="0"/>
                    </a:cubicBezTo>
                    <a:close/>
                  </a:path>
                </a:pathLst>
              </a:custGeom>
              <a:solidFill>
                <a:srgbClr val="428CE2"/>
              </a:solidFill>
            </p:spPr>
          </p:sp>
          <p:sp>
            <p:nvSpPr>
              <p:cNvPr id="28" name="TextBox 28"/>
              <p:cNvSpPr txBox="1"/>
              <p:nvPr/>
            </p:nvSpPr>
            <p:spPr>
              <a:xfrm>
                <a:off x="0" y="-38100"/>
                <a:ext cx="400101" cy="444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id="29" name="Freeform 29"/>
            <p:cNvSpPr/>
            <p:nvPr/>
          </p:nvSpPr>
          <p:spPr>
            <a:xfrm rot="-10710944">
              <a:off x="23813" y="23902"/>
              <a:ext cx="1869657" cy="1862858"/>
            </a:xfrm>
            <a:custGeom>
              <a:avLst/>
              <a:gdLst/>
              <a:ahLst/>
              <a:cxnLst/>
              <a:rect l="l" t="t" r="r" b="b"/>
              <a:pathLst>
                <a:path w="1869657" h="1862858">
                  <a:moveTo>
                    <a:pt x="0" y="0"/>
                  </a:moveTo>
                  <a:lnTo>
                    <a:pt x="1869657" y="0"/>
                  </a:lnTo>
                  <a:lnTo>
                    <a:pt x="1869657" y="1862858"/>
                  </a:lnTo>
                  <a:lnTo>
                    <a:pt x="0" y="186285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30" name="Group 30"/>
          <p:cNvGrpSpPr/>
          <p:nvPr/>
        </p:nvGrpSpPr>
        <p:grpSpPr>
          <a:xfrm rot="0">
            <a:off x="1028700" y="5325307"/>
            <a:ext cx="1438310" cy="1433344"/>
            <a:chOff x="0" y="0"/>
            <a:chExt cx="1917747" cy="1911125"/>
          </a:xfrm>
        </p:grpSpPr>
        <p:grpSp>
          <p:nvGrpSpPr>
            <p:cNvPr id="31" name="Group 31"/>
            <p:cNvGrpSpPr/>
            <p:nvPr/>
          </p:nvGrpSpPr>
          <p:grpSpPr>
            <a:xfrm rot="0">
              <a:off x="251179" y="242859"/>
              <a:ext cx="1403313" cy="1425406"/>
              <a:chOff x="0" y="0"/>
              <a:chExt cx="400101" cy="406400"/>
            </a:xfrm>
          </p:grpSpPr>
          <p:sp>
            <p:nvSpPr>
              <p:cNvPr id="32" name="Freeform 32"/>
              <p:cNvSpPr/>
              <p:nvPr/>
            </p:nvSpPr>
            <p:spPr>
              <a:xfrm>
                <a:off x="0" y="0"/>
                <a:ext cx="400101" cy="406400"/>
              </a:xfrm>
              <a:custGeom>
                <a:avLst/>
                <a:gdLst/>
                <a:ahLst/>
                <a:cxnLst/>
                <a:rect l="l" t="t" r="r" b="b"/>
                <a:pathLst>
                  <a:path w="400101" h="406400">
                    <a:moveTo>
                      <a:pt x="200051" y="0"/>
                    </a:moveTo>
                    <a:lnTo>
                      <a:pt x="200051" y="0"/>
                    </a:lnTo>
                    <a:cubicBezTo>
                      <a:pt x="310535" y="0"/>
                      <a:pt x="400101" y="89566"/>
                      <a:pt x="400101" y="200051"/>
                    </a:cubicBezTo>
                    <a:lnTo>
                      <a:pt x="400101" y="206349"/>
                    </a:lnTo>
                    <a:cubicBezTo>
                      <a:pt x="400101" y="316834"/>
                      <a:pt x="310535" y="406400"/>
                      <a:pt x="200051" y="406400"/>
                    </a:cubicBezTo>
                    <a:lnTo>
                      <a:pt x="200051" y="406400"/>
                    </a:lnTo>
                    <a:cubicBezTo>
                      <a:pt x="89566" y="406400"/>
                      <a:pt x="0" y="316834"/>
                      <a:pt x="0" y="206349"/>
                    </a:cubicBezTo>
                    <a:lnTo>
                      <a:pt x="0" y="200051"/>
                    </a:lnTo>
                    <a:cubicBezTo>
                      <a:pt x="0" y="89566"/>
                      <a:pt x="89566" y="0"/>
                      <a:pt x="200051" y="0"/>
                    </a:cubicBezTo>
                    <a:close/>
                  </a:path>
                </a:pathLst>
              </a:custGeom>
              <a:solidFill>
                <a:srgbClr val="428CE2"/>
              </a:solidFill>
            </p:spPr>
          </p:sp>
          <p:sp>
            <p:nvSpPr>
              <p:cNvPr id="33" name="TextBox 33"/>
              <p:cNvSpPr txBox="1"/>
              <p:nvPr/>
            </p:nvSpPr>
            <p:spPr>
              <a:xfrm>
                <a:off x="0" y="-38100"/>
                <a:ext cx="400101" cy="444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id="34" name="Freeform 34"/>
            <p:cNvSpPr/>
            <p:nvPr/>
          </p:nvSpPr>
          <p:spPr>
            <a:xfrm rot="-10710944">
              <a:off x="23818" y="23908"/>
              <a:ext cx="1870110" cy="1863310"/>
            </a:xfrm>
            <a:custGeom>
              <a:avLst/>
              <a:gdLst/>
              <a:ahLst/>
              <a:cxnLst/>
              <a:rect l="l" t="t" r="r" b="b"/>
              <a:pathLst>
                <a:path w="1870110" h="1863310">
                  <a:moveTo>
                    <a:pt x="0" y="0"/>
                  </a:moveTo>
                  <a:lnTo>
                    <a:pt x="1870111" y="0"/>
                  </a:lnTo>
                  <a:lnTo>
                    <a:pt x="1870111" y="1863309"/>
                  </a:lnTo>
                  <a:lnTo>
                    <a:pt x="0" y="18633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35" name="Group 35"/>
          <p:cNvGrpSpPr/>
          <p:nvPr/>
        </p:nvGrpSpPr>
        <p:grpSpPr>
          <a:xfrm rot="-4829361">
            <a:off x="719491" y="2545629"/>
            <a:ext cx="2352675" cy="2344551"/>
            <a:chOff x="0" y="0"/>
            <a:chExt cx="3136900" cy="3126068"/>
          </a:xfrm>
        </p:grpSpPr>
        <p:grpSp>
          <p:nvGrpSpPr>
            <p:cNvPr id="36" name="Group 36"/>
            <p:cNvGrpSpPr/>
            <p:nvPr/>
          </p:nvGrpSpPr>
          <p:grpSpPr>
            <a:xfrm rot="0">
              <a:off x="410859" y="397250"/>
              <a:ext cx="2295430" cy="2331568"/>
              <a:chOff x="0" y="0"/>
              <a:chExt cx="400101" cy="406400"/>
            </a:xfrm>
          </p:grpSpPr>
          <p:sp>
            <p:nvSpPr>
              <p:cNvPr id="37" name="Freeform 37"/>
              <p:cNvSpPr/>
              <p:nvPr/>
            </p:nvSpPr>
            <p:spPr>
              <a:xfrm>
                <a:off x="0" y="0"/>
                <a:ext cx="400101" cy="406400"/>
              </a:xfrm>
              <a:custGeom>
                <a:avLst/>
                <a:gdLst/>
                <a:ahLst/>
                <a:cxnLst/>
                <a:rect l="l" t="t" r="r" b="b"/>
                <a:pathLst>
                  <a:path w="400101" h="406400">
                    <a:moveTo>
                      <a:pt x="200051" y="0"/>
                    </a:moveTo>
                    <a:lnTo>
                      <a:pt x="200051" y="0"/>
                    </a:lnTo>
                    <a:cubicBezTo>
                      <a:pt x="310535" y="0"/>
                      <a:pt x="400101" y="89566"/>
                      <a:pt x="400101" y="200051"/>
                    </a:cubicBezTo>
                    <a:lnTo>
                      <a:pt x="400101" y="206349"/>
                    </a:lnTo>
                    <a:cubicBezTo>
                      <a:pt x="400101" y="316834"/>
                      <a:pt x="310535" y="406400"/>
                      <a:pt x="200051" y="406400"/>
                    </a:cubicBezTo>
                    <a:lnTo>
                      <a:pt x="200051" y="406400"/>
                    </a:lnTo>
                    <a:cubicBezTo>
                      <a:pt x="89566" y="406400"/>
                      <a:pt x="0" y="316834"/>
                      <a:pt x="0" y="206349"/>
                    </a:cubicBezTo>
                    <a:lnTo>
                      <a:pt x="0" y="200051"/>
                    </a:lnTo>
                    <a:cubicBezTo>
                      <a:pt x="0" y="89566"/>
                      <a:pt x="89566" y="0"/>
                      <a:pt x="200051" y="0"/>
                    </a:cubicBezTo>
                    <a:close/>
                  </a:path>
                </a:pathLst>
              </a:custGeom>
              <a:solidFill>
                <a:srgbClr val="428CE2"/>
              </a:solidFill>
            </p:spPr>
          </p:sp>
          <p:sp>
            <p:nvSpPr>
              <p:cNvPr id="38" name="TextBox 38"/>
              <p:cNvSpPr txBox="1"/>
              <p:nvPr/>
            </p:nvSpPr>
            <p:spPr>
              <a:xfrm>
                <a:off x="0" y="-38100"/>
                <a:ext cx="400101" cy="444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id="39" name="Freeform 39"/>
            <p:cNvSpPr/>
            <p:nvPr/>
          </p:nvSpPr>
          <p:spPr>
            <a:xfrm rot="-10710944">
              <a:off x="38960" y="39106"/>
              <a:ext cx="3058980" cy="3047856"/>
            </a:xfrm>
            <a:custGeom>
              <a:avLst/>
              <a:gdLst/>
              <a:ahLst/>
              <a:cxnLst/>
              <a:rect l="l" t="t" r="r" b="b"/>
              <a:pathLst>
                <a:path w="3058980" h="3047856">
                  <a:moveTo>
                    <a:pt x="0" y="0"/>
                  </a:moveTo>
                  <a:lnTo>
                    <a:pt x="3058980" y="0"/>
                  </a:lnTo>
                  <a:lnTo>
                    <a:pt x="3058980" y="3047856"/>
                  </a:lnTo>
                  <a:lnTo>
                    <a:pt x="0" y="30478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40" name="TextBox 40"/>
          <p:cNvSpPr txBox="1"/>
          <p:nvPr/>
        </p:nvSpPr>
        <p:spPr>
          <a:xfrm>
            <a:off x="990398" y="3405409"/>
            <a:ext cx="1810861" cy="10731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00"/>
              </a:lnSpc>
            </a:pPr>
            <a:r>
              <a:rPr lang="en-US" sz="8000" spc="-80">
                <a:solidFill>
                  <a:srgbClr val="F6FAFF"/>
                </a:solidFill>
                <a:latin typeface="Impact" panose="020B0806030902050204"/>
                <a:ea typeface="Impact" panose="020B0806030902050204"/>
                <a:cs typeface="Impact" panose="020B0806030902050204"/>
                <a:sym typeface="Impact" panose="020B0806030902050204"/>
              </a:rPr>
              <a:t>2</a:t>
            </a:r>
            <a:endParaRPr lang="en-US" sz="8000" spc="-80">
              <a:solidFill>
                <a:srgbClr val="F6FAFF"/>
              </a:solidFill>
              <a:latin typeface="Impact" panose="020B0806030902050204"/>
              <a:ea typeface="Impact" panose="020B0806030902050204"/>
              <a:cs typeface="Impact" panose="020B0806030902050204"/>
              <a:sym typeface="Impact" panose="020B0806030902050204"/>
            </a:endParaRPr>
          </a:p>
        </p:txBody>
      </p:sp>
      <p:grpSp>
        <p:nvGrpSpPr>
          <p:cNvPr id="41" name="Group 41"/>
          <p:cNvGrpSpPr/>
          <p:nvPr/>
        </p:nvGrpSpPr>
        <p:grpSpPr>
          <a:xfrm rot="0">
            <a:off x="5368955" y="3156172"/>
            <a:ext cx="14868594" cy="1543050"/>
            <a:chOff x="0" y="0"/>
            <a:chExt cx="3916008" cy="406400"/>
          </a:xfrm>
        </p:grpSpPr>
        <p:sp>
          <p:nvSpPr>
            <p:cNvPr id="42" name="Freeform 42"/>
            <p:cNvSpPr/>
            <p:nvPr/>
          </p:nvSpPr>
          <p:spPr>
            <a:xfrm>
              <a:off x="0" y="0"/>
              <a:ext cx="3916008" cy="406400"/>
            </a:xfrm>
            <a:custGeom>
              <a:avLst/>
              <a:gdLst/>
              <a:ahLst/>
              <a:cxnLst/>
              <a:rect l="l" t="t" r="r" b="b"/>
              <a:pathLst>
                <a:path w="3916008" h="406400">
                  <a:moveTo>
                    <a:pt x="52069" y="0"/>
                  </a:moveTo>
                  <a:lnTo>
                    <a:pt x="3863939" y="0"/>
                  </a:lnTo>
                  <a:cubicBezTo>
                    <a:pt x="3892696" y="0"/>
                    <a:pt x="3916008" y="23312"/>
                    <a:pt x="3916008" y="52069"/>
                  </a:cubicBezTo>
                  <a:lnTo>
                    <a:pt x="3916008" y="354331"/>
                  </a:lnTo>
                  <a:cubicBezTo>
                    <a:pt x="3916008" y="383088"/>
                    <a:pt x="3892696" y="406400"/>
                    <a:pt x="3863939" y="406400"/>
                  </a:cubicBezTo>
                  <a:lnTo>
                    <a:pt x="52069" y="406400"/>
                  </a:lnTo>
                  <a:cubicBezTo>
                    <a:pt x="23312" y="406400"/>
                    <a:pt x="0" y="383088"/>
                    <a:pt x="0" y="354331"/>
                  </a:cubicBezTo>
                  <a:lnTo>
                    <a:pt x="0" y="52069"/>
                  </a:lnTo>
                  <a:cubicBezTo>
                    <a:pt x="0" y="23312"/>
                    <a:pt x="23312" y="0"/>
                    <a:pt x="52069" y="0"/>
                  </a:cubicBezTo>
                  <a:close/>
                </a:path>
              </a:pathLst>
            </a:custGeom>
            <a:solidFill>
              <a:srgbClr val="428CE2"/>
            </a:solidFill>
          </p:spPr>
        </p:sp>
        <p:sp>
          <p:nvSpPr>
            <p:cNvPr id="43" name="TextBox 43"/>
            <p:cNvSpPr txBox="1"/>
            <p:nvPr/>
          </p:nvSpPr>
          <p:spPr>
            <a:xfrm>
              <a:off x="0" y="-38100"/>
              <a:ext cx="3916008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44" name="TextBox 44"/>
          <p:cNvSpPr txBox="1"/>
          <p:nvPr/>
        </p:nvSpPr>
        <p:spPr>
          <a:xfrm>
            <a:off x="6733361" y="3100611"/>
            <a:ext cx="12460014" cy="13779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 b="1">
                <a:solidFill>
                  <a:srgbClr val="FFFFFF"/>
                </a:solidFill>
                <a:latin typeface="Helvetica Now Bold" panose="020B0804030202020204"/>
                <a:ea typeface="Helvetica Now Bold" panose="020B0804030202020204"/>
                <a:cs typeface="Helvetica Now Bold" panose="020B0804030202020204"/>
                <a:sym typeface="Helvetica Now Bold" panose="020B0804030202020204"/>
              </a:rPr>
              <a:t>Having a r</a:t>
            </a:r>
            <a:r>
              <a:rPr lang="en-US" sz="8000" b="1">
                <a:solidFill>
                  <a:srgbClr val="FFFFFF"/>
                </a:solidFill>
                <a:latin typeface="Helvetica Now Bold" panose="020B0804030202020204"/>
                <a:ea typeface="Helvetica Now Bold" panose="020B0804030202020204"/>
                <a:cs typeface="Helvetica Now Bold" panose="020B0804030202020204"/>
                <a:sym typeface="Helvetica Now Bold" panose="020B0804030202020204"/>
              </a:rPr>
              <a:t>elationship </a:t>
            </a:r>
            <a:endParaRPr lang="en-US" sz="8000" b="1">
              <a:solidFill>
                <a:srgbClr val="FFFFFF"/>
              </a:solidFill>
              <a:latin typeface="Helvetica Now Bold" panose="020B0804030202020204"/>
              <a:ea typeface="Helvetica Now Bold" panose="020B0804030202020204"/>
              <a:cs typeface="Helvetica Now Bold" panose="020B0804030202020204"/>
              <a:sym typeface="Helvetica Now Bold" panose="020B0804030202020204"/>
            </a:endParaRPr>
          </a:p>
        </p:txBody>
      </p:sp>
    </p:spTree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6640449" y="3927697"/>
            <a:ext cx="1483054" cy="448621"/>
            <a:chOff x="0" y="0"/>
            <a:chExt cx="390599" cy="11815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90599" cy="118155"/>
            </a:xfrm>
            <a:custGeom>
              <a:avLst/>
              <a:gdLst/>
              <a:ahLst/>
              <a:cxnLst/>
              <a:rect l="l" t="t" r="r" b="b"/>
              <a:pathLst>
                <a:path w="390599" h="118155">
                  <a:moveTo>
                    <a:pt x="59078" y="0"/>
                  </a:moveTo>
                  <a:lnTo>
                    <a:pt x="331521" y="0"/>
                  </a:lnTo>
                  <a:cubicBezTo>
                    <a:pt x="347189" y="0"/>
                    <a:pt x="362216" y="6224"/>
                    <a:pt x="373295" y="17303"/>
                  </a:cubicBezTo>
                  <a:cubicBezTo>
                    <a:pt x="384374" y="28383"/>
                    <a:pt x="390599" y="43409"/>
                    <a:pt x="390599" y="59078"/>
                  </a:cubicBezTo>
                  <a:lnTo>
                    <a:pt x="390599" y="59078"/>
                  </a:lnTo>
                  <a:cubicBezTo>
                    <a:pt x="390599" y="74746"/>
                    <a:pt x="384374" y="89773"/>
                    <a:pt x="373295" y="100852"/>
                  </a:cubicBezTo>
                  <a:cubicBezTo>
                    <a:pt x="362216" y="111931"/>
                    <a:pt x="347189" y="118155"/>
                    <a:pt x="331521" y="118155"/>
                  </a:cubicBezTo>
                  <a:lnTo>
                    <a:pt x="59078" y="118155"/>
                  </a:lnTo>
                  <a:cubicBezTo>
                    <a:pt x="43409" y="118155"/>
                    <a:pt x="28383" y="111931"/>
                    <a:pt x="17303" y="100852"/>
                  </a:cubicBezTo>
                  <a:cubicBezTo>
                    <a:pt x="6224" y="89773"/>
                    <a:pt x="0" y="74746"/>
                    <a:pt x="0" y="59078"/>
                  </a:cubicBezTo>
                  <a:lnTo>
                    <a:pt x="0" y="59078"/>
                  </a:lnTo>
                  <a:cubicBezTo>
                    <a:pt x="0" y="43409"/>
                    <a:pt x="6224" y="28383"/>
                    <a:pt x="17303" y="17303"/>
                  </a:cubicBezTo>
                  <a:cubicBezTo>
                    <a:pt x="28383" y="6224"/>
                    <a:pt x="43409" y="0"/>
                    <a:pt x="59078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390599" cy="1562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r>
                <a:rPr lang="en-US" sz="1900">
                  <a:solidFill>
                    <a:srgbClr val="FFFFFF"/>
                  </a:solidFill>
                  <a:latin typeface="Canva Sans" panose="020B0503030501040103"/>
                  <a:ea typeface="Canva Sans" panose="020B0503030501040103"/>
                  <a:cs typeface="Canva Sans" panose="020B0503030501040103"/>
                  <a:sym typeface="Canva Sans" panose="020B0503030501040103"/>
                </a:rPr>
                <a:t>OneP</a:t>
              </a:r>
              <a:endParaRPr lang="en-US" sz="1900">
                <a:solidFill>
                  <a:srgbClr val="FFFFFF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endParaRPr>
            </a:p>
          </p:txBody>
        </p:sp>
      </p:grpSp>
      <p:sp>
        <p:nvSpPr>
          <p:cNvPr id="5" name="Freeform 5"/>
          <p:cNvSpPr/>
          <p:nvPr/>
        </p:nvSpPr>
        <p:spPr>
          <a:xfrm>
            <a:off x="4848068" y="1451321"/>
            <a:ext cx="16230600" cy="6877717"/>
          </a:xfrm>
          <a:custGeom>
            <a:avLst/>
            <a:gdLst/>
            <a:ahLst/>
            <a:cxnLst/>
            <a:rect l="l" t="t" r="r" b="b"/>
            <a:pathLst>
              <a:path w="16230600" h="6877717">
                <a:moveTo>
                  <a:pt x="0" y="0"/>
                </a:moveTo>
                <a:lnTo>
                  <a:pt x="16230600" y="0"/>
                </a:lnTo>
                <a:lnTo>
                  <a:pt x="16230600" y="6877717"/>
                </a:lnTo>
                <a:lnTo>
                  <a:pt x="0" y="6877717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alphaModFix amt="28000"/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 rot="0">
            <a:off x="-262434" y="0"/>
            <a:ext cx="19875403" cy="14053566"/>
            <a:chOff x="0" y="0"/>
            <a:chExt cx="26500537" cy="1873808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6500537" cy="18738088"/>
            </a:xfrm>
            <a:custGeom>
              <a:avLst/>
              <a:gdLst/>
              <a:ahLst/>
              <a:cxnLst/>
              <a:rect l="l" t="t" r="r" b="b"/>
              <a:pathLst>
                <a:path w="26500537" h="18738088">
                  <a:moveTo>
                    <a:pt x="0" y="0"/>
                  </a:moveTo>
                  <a:lnTo>
                    <a:pt x="26500537" y="0"/>
                  </a:lnTo>
                  <a:lnTo>
                    <a:pt x="26500537" y="18738088"/>
                  </a:lnTo>
                  <a:lnTo>
                    <a:pt x="0" y="187380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14000"/>
              </a:blip>
              <a:stretch>
                <a:fillRect/>
              </a:stretch>
            </a:blipFill>
          </p:spPr>
        </p:sp>
        <p:sp>
          <p:nvSpPr>
            <p:cNvPr id="8" name="Freeform 8"/>
            <p:cNvSpPr/>
            <p:nvPr/>
          </p:nvSpPr>
          <p:spPr>
            <a:xfrm flipH="1">
              <a:off x="21215609" y="10250613"/>
              <a:ext cx="3518302" cy="3516836"/>
            </a:xfrm>
            <a:custGeom>
              <a:avLst/>
              <a:gdLst/>
              <a:ahLst/>
              <a:cxnLst/>
              <a:rect l="l" t="t" r="r" b="b"/>
              <a:pathLst>
                <a:path w="3518302" h="3516836">
                  <a:moveTo>
                    <a:pt x="3518302" y="0"/>
                  </a:moveTo>
                  <a:lnTo>
                    <a:pt x="0" y="0"/>
                  </a:lnTo>
                  <a:lnTo>
                    <a:pt x="0" y="3516837"/>
                  </a:lnTo>
                  <a:lnTo>
                    <a:pt x="3518302" y="3516837"/>
                  </a:lnTo>
                  <a:lnTo>
                    <a:pt x="3518302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9" name="Group 9"/>
          <p:cNvGrpSpPr/>
          <p:nvPr/>
        </p:nvGrpSpPr>
        <p:grpSpPr>
          <a:xfrm rot="0">
            <a:off x="5368955" y="541552"/>
            <a:ext cx="14868594" cy="1543050"/>
            <a:chOff x="0" y="0"/>
            <a:chExt cx="3916008" cy="4064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3916008" cy="406400"/>
            </a:xfrm>
            <a:custGeom>
              <a:avLst/>
              <a:gdLst/>
              <a:ahLst/>
              <a:cxnLst/>
              <a:rect l="l" t="t" r="r" b="b"/>
              <a:pathLst>
                <a:path w="3916008" h="406400">
                  <a:moveTo>
                    <a:pt x="52069" y="0"/>
                  </a:moveTo>
                  <a:lnTo>
                    <a:pt x="3863939" y="0"/>
                  </a:lnTo>
                  <a:cubicBezTo>
                    <a:pt x="3892696" y="0"/>
                    <a:pt x="3916008" y="23312"/>
                    <a:pt x="3916008" y="52069"/>
                  </a:cubicBezTo>
                  <a:lnTo>
                    <a:pt x="3916008" y="354331"/>
                  </a:lnTo>
                  <a:cubicBezTo>
                    <a:pt x="3916008" y="383088"/>
                    <a:pt x="3892696" y="406400"/>
                    <a:pt x="3863939" y="406400"/>
                  </a:cubicBezTo>
                  <a:lnTo>
                    <a:pt x="52069" y="406400"/>
                  </a:lnTo>
                  <a:cubicBezTo>
                    <a:pt x="23312" y="406400"/>
                    <a:pt x="0" y="383088"/>
                    <a:pt x="0" y="354331"/>
                  </a:cubicBezTo>
                  <a:lnTo>
                    <a:pt x="0" y="52069"/>
                  </a:lnTo>
                  <a:cubicBezTo>
                    <a:pt x="0" y="23312"/>
                    <a:pt x="23312" y="0"/>
                    <a:pt x="52069" y="0"/>
                  </a:cubicBezTo>
                  <a:close/>
                </a:path>
              </a:pathLst>
            </a:custGeom>
            <a:solidFill>
              <a:srgbClr val="428CE2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3916008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2" name="Group 12"/>
          <p:cNvGrpSpPr/>
          <p:nvPr/>
        </p:nvGrpSpPr>
        <p:grpSpPr>
          <a:xfrm rot="0">
            <a:off x="4423769" y="-163475"/>
            <a:ext cx="13864231" cy="10977563"/>
            <a:chOff x="0" y="0"/>
            <a:chExt cx="3651485" cy="289121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3651485" cy="2891210"/>
            </a:xfrm>
            <a:custGeom>
              <a:avLst/>
              <a:gdLst/>
              <a:ahLst/>
              <a:cxnLst/>
              <a:rect l="l" t="t" r="r" b="b"/>
              <a:pathLst>
                <a:path w="3651485" h="2891210">
                  <a:moveTo>
                    <a:pt x="0" y="0"/>
                  </a:moveTo>
                  <a:lnTo>
                    <a:pt x="3651485" y="0"/>
                  </a:lnTo>
                  <a:lnTo>
                    <a:pt x="3651485" y="2891210"/>
                  </a:lnTo>
                  <a:lnTo>
                    <a:pt x="0" y="2891210"/>
                  </a:lnTo>
                  <a:close/>
                </a:path>
              </a:pathLst>
            </a:custGeom>
            <a:solidFill>
              <a:srgbClr val="428CE2">
                <a:alpha val="12941"/>
              </a:srgbClr>
            </a:solidFill>
            <a:ln w="38100" cap="sq">
              <a:solidFill>
                <a:srgbClr val="05014A">
                  <a:alpha val="12941"/>
                </a:srgbClr>
              </a:solidFill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3651485" cy="29293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5" name="Group 15"/>
          <p:cNvGrpSpPr/>
          <p:nvPr/>
        </p:nvGrpSpPr>
        <p:grpSpPr>
          <a:xfrm rot="0">
            <a:off x="1290674" y="5780717"/>
            <a:ext cx="3894150" cy="1543050"/>
            <a:chOff x="0" y="0"/>
            <a:chExt cx="1025620" cy="4064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025620" cy="406400"/>
            </a:xfrm>
            <a:custGeom>
              <a:avLst/>
              <a:gdLst/>
              <a:ahLst/>
              <a:cxnLst/>
              <a:rect l="l" t="t" r="r" b="b"/>
              <a:pathLst>
                <a:path w="1025620" h="406400">
                  <a:moveTo>
                    <a:pt x="155071" y="0"/>
                  </a:moveTo>
                  <a:lnTo>
                    <a:pt x="870549" y="0"/>
                  </a:lnTo>
                  <a:cubicBezTo>
                    <a:pt x="956192" y="0"/>
                    <a:pt x="1025620" y="69428"/>
                    <a:pt x="1025620" y="155071"/>
                  </a:cubicBezTo>
                  <a:lnTo>
                    <a:pt x="1025620" y="251329"/>
                  </a:lnTo>
                  <a:cubicBezTo>
                    <a:pt x="1025620" y="336972"/>
                    <a:pt x="956192" y="406400"/>
                    <a:pt x="870549" y="406400"/>
                  </a:cubicBezTo>
                  <a:lnTo>
                    <a:pt x="155071" y="406400"/>
                  </a:lnTo>
                  <a:cubicBezTo>
                    <a:pt x="69428" y="406400"/>
                    <a:pt x="0" y="336972"/>
                    <a:pt x="0" y="251329"/>
                  </a:cubicBezTo>
                  <a:lnTo>
                    <a:pt x="0" y="155071"/>
                  </a:lnTo>
                  <a:cubicBezTo>
                    <a:pt x="0" y="69428"/>
                    <a:pt x="69428" y="0"/>
                    <a:pt x="155071" y="0"/>
                  </a:cubicBezTo>
                  <a:close/>
                </a:path>
              </a:pathLst>
            </a:custGeom>
            <a:solidFill>
              <a:srgbClr val="428CE2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1025620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8" name="Group 18"/>
          <p:cNvGrpSpPr/>
          <p:nvPr/>
        </p:nvGrpSpPr>
        <p:grpSpPr>
          <a:xfrm rot="3174007">
            <a:off x="1005734" y="597182"/>
            <a:ext cx="1438275" cy="1433309"/>
            <a:chOff x="0" y="0"/>
            <a:chExt cx="1917700" cy="1911078"/>
          </a:xfrm>
        </p:grpSpPr>
        <p:grpSp>
          <p:nvGrpSpPr>
            <p:cNvPr id="19" name="Group 19"/>
            <p:cNvGrpSpPr/>
            <p:nvPr/>
          </p:nvGrpSpPr>
          <p:grpSpPr>
            <a:xfrm rot="0">
              <a:off x="251173" y="242853"/>
              <a:ext cx="1403279" cy="1425371"/>
              <a:chOff x="0" y="0"/>
              <a:chExt cx="400101" cy="406400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400101" cy="406400"/>
              </a:xfrm>
              <a:custGeom>
                <a:avLst/>
                <a:gdLst/>
                <a:ahLst/>
                <a:cxnLst/>
                <a:rect l="l" t="t" r="r" b="b"/>
                <a:pathLst>
                  <a:path w="400101" h="406400">
                    <a:moveTo>
                      <a:pt x="200051" y="0"/>
                    </a:moveTo>
                    <a:lnTo>
                      <a:pt x="200051" y="0"/>
                    </a:lnTo>
                    <a:cubicBezTo>
                      <a:pt x="310535" y="0"/>
                      <a:pt x="400101" y="89566"/>
                      <a:pt x="400101" y="200051"/>
                    </a:cubicBezTo>
                    <a:lnTo>
                      <a:pt x="400101" y="206349"/>
                    </a:lnTo>
                    <a:cubicBezTo>
                      <a:pt x="400101" y="316834"/>
                      <a:pt x="310535" y="406400"/>
                      <a:pt x="200051" y="406400"/>
                    </a:cubicBezTo>
                    <a:lnTo>
                      <a:pt x="200051" y="406400"/>
                    </a:lnTo>
                    <a:cubicBezTo>
                      <a:pt x="89566" y="406400"/>
                      <a:pt x="0" y="316834"/>
                      <a:pt x="0" y="206349"/>
                    </a:cubicBezTo>
                    <a:lnTo>
                      <a:pt x="0" y="200051"/>
                    </a:lnTo>
                    <a:cubicBezTo>
                      <a:pt x="0" y="89566"/>
                      <a:pt x="89566" y="0"/>
                      <a:pt x="200051" y="0"/>
                    </a:cubicBezTo>
                    <a:close/>
                  </a:path>
                </a:pathLst>
              </a:custGeom>
              <a:solidFill>
                <a:srgbClr val="428CE2"/>
              </a:solidFill>
            </p:spPr>
          </p:sp>
          <p:sp>
            <p:nvSpPr>
              <p:cNvPr id="21" name="TextBox 21"/>
              <p:cNvSpPr txBox="1"/>
              <p:nvPr/>
            </p:nvSpPr>
            <p:spPr>
              <a:xfrm>
                <a:off x="0" y="-38100"/>
                <a:ext cx="400101" cy="444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id="22" name="Freeform 22"/>
            <p:cNvSpPr/>
            <p:nvPr/>
          </p:nvSpPr>
          <p:spPr>
            <a:xfrm rot="-10710944">
              <a:off x="23818" y="23907"/>
              <a:ext cx="1870064" cy="1863264"/>
            </a:xfrm>
            <a:custGeom>
              <a:avLst/>
              <a:gdLst/>
              <a:ahLst/>
              <a:cxnLst/>
              <a:rect l="l" t="t" r="r" b="b"/>
              <a:pathLst>
                <a:path w="1870064" h="1863264">
                  <a:moveTo>
                    <a:pt x="0" y="0"/>
                  </a:moveTo>
                  <a:lnTo>
                    <a:pt x="1870064" y="0"/>
                  </a:lnTo>
                  <a:lnTo>
                    <a:pt x="1870064" y="1863264"/>
                  </a:lnTo>
                  <a:lnTo>
                    <a:pt x="0" y="186326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23" name="TextBox 23"/>
          <p:cNvSpPr txBox="1"/>
          <p:nvPr/>
        </p:nvSpPr>
        <p:spPr>
          <a:xfrm>
            <a:off x="786166" y="1070321"/>
            <a:ext cx="1810861" cy="809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00"/>
              </a:lnSpc>
            </a:pPr>
            <a:r>
              <a:rPr lang="en-US" sz="6000" spc="-60">
                <a:solidFill>
                  <a:srgbClr val="F6FAFF"/>
                </a:solidFill>
                <a:latin typeface="Impact" panose="020B0806030902050204"/>
                <a:ea typeface="Impact" panose="020B0806030902050204"/>
                <a:cs typeface="Impact" panose="020B0806030902050204"/>
                <a:sym typeface="Impact" panose="020B0806030902050204"/>
              </a:rPr>
              <a:t>1</a:t>
            </a:r>
            <a:endParaRPr lang="en-US" sz="6000" spc="-60">
              <a:solidFill>
                <a:srgbClr val="F6FAFF"/>
              </a:solidFill>
              <a:latin typeface="Impact" panose="020B0806030902050204"/>
              <a:ea typeface="Impact" panose="020B0806030902050204"/>
              <a:cs typeface="Impact" panose="020B0806030902050204"/>
              <a:sym typeface="Impact" panose="020B0806030902050204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6804997" y="543140"/>
            <a:ext cx="7545618" cy="13779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 b="1">
                <a:solidFill>
                  <a:srgbClr val="FFFFFF"/>
                </a:solidFill>
                <a:latin typeface="Helvetica Now Bold" panose="020B0804030202020204"/>
                <a:ea typeface="Helvetica Now Bold" panose="020B0804030202020204"/>
                <a:cs typeface="Helvetica Now Bold" panose="020B0804030202020204"/>
                <a:sym typeface="Helvetica Now Bold" panose="020B0804030202020204"/>
              </a:rPr>
              <a:t>H</a:t>
            </a:r>
            <a:r>
              <a:rPr lang="en-US" sz="8000" b="1">
                <a:solidFill>
                  <a:srgbClr val="FFFFFF"/>
                </a:solidFill>
                <a:latin typeface="Helvetica Now Bold" panose="020B0804030202020204"/>
                <a:ea typeface="Helvetica Now Bold" panose="020B0804030202020204"/>
                <a:cs typeface="Helvetica Now Bold" panose="020B0804030202020204"/>
                <a:sym typeface="Helvetica Now Bold" panose="020B0804030202020204"/>
              </a:rPr>
              <a:t>ealth risk</a:t>
            </a:r>
            <a:endParaRPr lang="en-US" sz="8000" b="1">
              <a:solidFill>
                <a:srgbClr val="FFFFFF"/>
              </a:solidFill>
              <a:latin typeface="Helvetica Now Bold" panose="020B0804030202020204"/>
              <a:ea typeface="Helvetica Now Bold" panose="020B0804030202020204"/>
              <a:cs typeface="Helvetica Now Bold" panose="020B0804030202020204"/>
              <a:sym typeface="Helvetica Now Bold" panose="020B0804030202020204"/>
            </a:endParaRPr>
          </a:p>
        </p:txBody>
      </p:sp>
      <p:grpSp>
        <p:nvGrpSpPr>
          <p:cNvPr id="25" name="Group 25"/>
          <p:cNvGrpSpPr/>
          <p:nvPr/>
        </p:nvGrpSpPr>
        <p:grpSpPr>
          <a:xfrm rot="0">
            <a:off x="1029048" y="7882601"/>
            <a:ext cx="1437962" cy="1432997"/>
            <a:chOff x="0" y="0"/>
            <a:chExt cx="1917282" cy="1910662"/>
          </a:xfrm>
        </p:grpSpPr>
        <p:grpSp>
          <p:nvGrpSpPr>
            <p:cNvPr id="26" name="Group 26"/>
            <p:cNvGrpSpPr/>
            <p:nvPr/>
          </p:nvGrpSpPr>
          <p:grpSpPr>
            <a:xfrm rot="0">
              <a:off x="251118" y="242801"/>
              <a:ext cx="1402973" cy="1425061"/>
              <a:chOff x="0" y="0"/>
              <a:chExt cx="400101" cy="406400"/>
            </a:xfrm>
          </p:grpSpPr>
          <p:sp>
            <p:nvSpPr>
              <p:cNvPr id="27" name="Freeform 27"/>
              <p:cNvSpPr/>
              <p:nvPr/>
            </p:nvSpPr>
            <p:spPr>
              <a:xfrm>
                <a:off x="0" y="0"/>
                <a:ext cx="400101" cy="406400"/>
              </a:xfrm>
              <a:custGeom>
                <a:avLst/>
                <a:gdLst/>
                <a:ahLst/>
                <a:cxnLst/>
                <a:rect l="l" t="t" r="r" b="b"/>
                <a:pathLst>
                  <a:path w="400101" h="406400">
                    <a:moveTo>
                      <a:pt x="200051" y="0"/>
                    </a:moveTo>
                    <a:lnTo>
                      <a:pt x="200051" y="0"/>
                    </a:lnTo>
                    <a:cubicBezTo>
                      <a:pt x="310535" y="0"/>
                      <a:pt x="400101" y="89566"/>
                      <a:pt x="400101" y="200051"/>
                    </a:cubicBezTo>
                    <a:lnTo>
                      <a:pt x="400101" y="206349"/>
                    </a:lnTo>
                    <a:cubicBezTo>
                      <a:pt x="400101" y="316834"/>
                      <a:pt x="310535" y="406400"/>
                      <a:pt x="200051" y="406400"/>
                    </a:cubicBezTo>
                    <a:lnTo>
                      <a:pt x="200051" y="406400"/>
                    </a:lnTo>
                    <a:cubicBezTo>
                      <a:pt x="89566" y="406400"/>
                      <a:pt x="0" y="316834"/>
                      <a:pt x="0" y="206349"/>
                    </a:cubicBezTo>
                    <a:lnTo>
                      <a:pt x="0" y="200051"/>
                    </a:lnTo>
                    <a:cubicBezTo>
                      <a:pt x="0" y="89566"/>
                      <a:pt x="89566" y="0"/>
                      <a:pt x="200051" y="0"/>
                    </a:cubicBezTo>
                    <a:close/>
                  </a:path>
                </a:pathLst>
              </a:custGeom>
              <a:solidFill>
                <a:srgbClr val="428CE2"/>
              </a:solidFill>
            </p:spPr>
          </p:sp>
          <p:sp>
            <p:nvSpPr>
              <p:cNvPr id="28" name="TextBox 28"/>
              <p:cNvSpPr txBox="1"/>
              <p:nvPr/>
            </p:nvSpPr>
            <p:spPr>
              <a:xfrm>
                <a:off x="0" y="-38100"/>
                <a:ext cx="400101" cy="444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id="29" name="Freeform 29"/>
            <p:cNvSpPr/>
            <p:nvPr/>
          </p:nvSpPr>
          <p:spPr>
            <a:xfrm rot="-10710944">
              <a:off x="23813" y="23902"/>
              <a:ext cx="1869657" cy="1862858"/>
            </a:xfrm>
            <a:custGeom>
              <a:avLst/>
              <a:gdLst/>
              <a:ahLst/>
              <a:cxnLst/>
              <a:rect l="l" t="t" r="r" b="b"/>
              <a:pathLst>
                <a:path w="1869657" h="1862858">
                  <a:moveTo>
                    <a:pt x="0" y="0"/>
                  </a:moveTo>
                  <a:lnTo>
                    <a:pt x="1869657" y="0"/>
                  </a:lnTo>
                  <a:lnTo>
                    <a:pt x="1869657" y="1862858"/>
                  </a:lnTo>
                  <a:lnTo>
                    <a:pt x="0" y="186285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30" name="Group 30"/>
          <p:cNvGrpSpPr/>
          <p:nvPr/>
        </p:nvGrpSpPr>
        <p:grpSpPr>
          <a:xfrm rot="8657307">
            <a:off x="719491" y="5325307"/>
            <a:ext cx="2352675" cy="2344551"/>
            <a:chOff x="0" y="0"/>
            <a:chExt cx="3136900" cy="3126068"/>
          </a:xfrm>
        </p:grpSpPr>
        <p:grpSp>
          <p:nvGrpSpPr>
            <p:cNvPr id="31" name="Group 31"/>
            <p:cNvGrpSpPr/>
            <p:nvPr/>
          </p:nvGrpSpPr>
          <p:grpSpPr>
            <a:xfrm rot="0">
              <a:off x="410859" y="397250"/>
              <a:ext cx="2295430" cy="2331568"/>
              <a:chOff x="0" y="0"/>
              <a:chExt cx="400101" cy="406400"/>
            </a:xfrm>
          </p:grpSpPr>
          <p:sp>
            <p:nvSpPr>
              <p:cNvPr id="32" name="Freeform 32"/>
              <p:cNvSpPr/>
              <p:nvPr/>
            </p:nvSpPr>
            <p:spPr>
              <a:xfrm>
                <a:off x="0" y="0"/>
                <a:ext cx="400101" cy="406400"/>
              </a:xfrm>
              <a:custGeom>
                <a:avLst/>
                <a:gdLst/>
                <a:ahLst/>
                <a:cxnLst/>
                <a:rect l="l" t="t" r="r" b="b"/>
                <a:pathLst>
                  <a:path w="400101" h="406400">
                    <a:moveTo>
                      <a:pt x="200051" y="0"/>
                    </a:moveTo>
                    <a:lnTo>
                      <a:pt x="200051" y="0"/>
                    </a:lnTo>
                    <a:cubicBezTo>
                      <a:pt x="310535" y="0"/>
                      <a:pt x="400101" y="89566"/>
                      <a:pt x="400101" y="200051"/>
                    </a:cubicBezTo>
                    <a:lnTo>
                      <a:pt x="400101" y="206349"/>
                    </a:lnTo>
                    <a:cubicBezTo>
                      <a:pt x="400101" y="316834"/>
                      <a:pt x="310535" y="406400"/>
                      <a:pt x="200051" y="406400"/>
                    </a:cubicBezTo>
                    <a:lnTo>
                      <a:pt x="200051" y="406400"/>
                    </a:lnTo>
                    <a:cubicBezTo>
                      <a:pt x="89566" y="406400"/>
                      <a:pt x="0" y="316834"/>
                      <a:pt x="0" y="206349"/>
                    </a:cubicBezTo>
                    <a:lnTo>
                      <a:pt x="0" y="200051"/>
                    </a:lnTo>
                    <a:cubicBezTo>
                      <a:pt x="0" y="89566"/>
                      <a:pt x="89566" y="0"/>
                      <a:pt x="200051" y="0"/>
                    </a:cubicBezTo>
                    <a:close/>
                  </a:path>
                </a:pathLst>
              </a:custGeom>
              <a:solidFill>
                <a:srgbClr val="428CE2"/>
              </a:solidFill>
            </p:spPr>
          </p:sp>
          <p:sp>
            <p:nvSpPr>
              <p:cNvPr id="33" name="TextBox 33"/>
              <p:cNvSpPr txBox="1"/>
              <p:nvPr/>
            </p:nvSpPr>
            <p:spPr>
              <a:xfrm>
                <a:off x="0" y="-38100"/>
                <a:ext cx="400101" cy="444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id="34" name="Freeform 34"/>
            <p:cNvSpPr/>
            <p:nvPr/>
          </p:nvSpPr>
          <p:spPr>
            <a:xfrm rot="-10710944">
              <a:off x="38960" y="39106"/>
              <a:ext cx="3058980" cy="3047856"/>
            </a:xfrm>
            <a:custGeom>
              <a:avLst/>
              <a:gdLst/>
              <a:ahLst/>
              <a:cxnLst/>
              <a:rect l="l" t="t" r="r" b="b"/>
              <a:pathLst>
                <a:path w="3058980" h="3047856">
                  <a:moveTo>
                    <a:pt x="0" y="0"/>
                  </a:moveTo>
                  <a:lnTo>
                    <a:pt x="3058980" y="0"/>
                  </a:lnTo>
                  <a:lnTo>
                    <a:pt x="3058980" y="3047856"/>
                  </a:lnTo>
                  <a:lnTo>
                    <a:pt x="0" y="30478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35" name="Group 35"/>
          <p:cNvGrpSpPr/>
          <p:nvPr/>
        </p:nvGrpSpPr>
        <p:grpSpPr>
          <a:xfrm rot="-227269">
            <a:off x="972459" y="2897067"/>
            <a:ext cx="1438275" cy="1433309"/>
            <a:chOff x="0" y="0"/>
            <a:chExt cx="1917700" cy="1911078"/>
          </a:xfrm>
        </p:grpSpPr>
        <p:grpSp>
          <p:nvGrpSpPr>
            <p:cNvPr id="36" name="Group 36"/>
            <p:cNvGrpSpPr/>
            <p:nvPr/>
          </p:nvGrpSpPr>
          <p:grpSpPr>
            <a:xfrm rot="0">
              <a:off x="251173" y="242853"/>
              <a:ext cx="1403279" cy="1425371"/>
              <a:chOff x="0" y="0"/>
              <a:chExt cx="400101" cy="406400"/>
            </a:xfrm>
          </p:grpSpPr>
          <p:sp>
            <p:nvSpPr>
              <p:cNvPr id="37" name="Freeform 37"/>
              <p:cNvSpPr/>
              <p:nvPr/>
            </p:nvSpPr>
            <p:spPr>
              <a:xfrm>
                <a:off x="0" y="0"/>
                <a:ext cx="400101" cy="406400"/>
              </a:xfrm>
              <a:custGeom>
                <a:avLst/>
                <a:gdLst/>
                <a:ahLst/>
                <a:cxnLst/>
                <a:rect l="l" t="t" r="r" b="b"/>
                <a:pathLst>
                  <a:path w="400101" h="406400">
                    <a:moveTo>
                      <a:pt x="200051" y="0"/>
                    </a:moveTo>
                    <a:lnTo>
                      <a:pt x="200051" y="0"/>
                    </a:lnTo>
                    <a:cubicBezTo>
                      <a:pt x="310535" y="0"/>
                      <a:pt x="400101" y="89566"/>
                      <a:pt x="400101" y="200051"/>
                    </a:cubicBezTo>
                    <a:lnTo>
                      <a:pt x="400101" y="206349"/>
                    </a:lnTo>
                    <a:cubicBezTo>
                      <a:pt x="400101" y="316834"/>
                      <a:pt x="310535" y="406400"/>
                      <a:pt x="200051" y="406400"/>
                    </a:cubicBezTo>
                    <a:lnTo>
                      <a:pt x="200051" y="406400"/>
                    </a:lnTo>
                    <a:cubicBezTo>
                      <a:pt x="89566" y="406400"/>
                      <a:pt x="0" y="316834"/>
                      <a:pt x="0" y="206349"/>
                    </a:cubicBezTo>
                    <a:lnTo>
                      <a:pt x="0" y="200051"/>
                    </a:lnTo>
                    <a:cubicBezTo>
                      <a:pt x="0" y="89566"/>
                      <a:pt x="89566" y="0"/>
                      <a:pt x="200051" y="0"/>
                    </a:cubicBezTo>
                    <a:close/>
                  </a:path>
                </a:pathLst>
              </a:custGeom>
              <a:solidFill>
                <a:srgbClr val="428CE2"/>
              </a:solidFill>
            </p:spPr>
          </p:sp>
          <p:sp>
            <p:nvSpPr>
              <p:cNvPr id="38" name="TextBox 38"/>
              <p:cNvSpPr txBox="1"/>
              <p:nvPr/>
            </p:nvSpPr>
            <p:spPr>
              <a:xfrm>
                <a:off x="0" y="-38100"/>
                <a:ext cx="400101" cy="444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id="39" name="Freeform 39"/>
            <p:cNvSpPr/>
            <p:nvPr/>
          </p:nvSpPr>
          <p:spPr>
            <a:xfrm rot="-10710944">
              <a:off x="23818" y="23907"/>
              <a:ext cx="1870064" cy="1863264"/>
            </a:xfrm>
            <a:custGeom>
              <a:avLst/>
              <a:gdLst/>
              <a:ahLst/>
              <a:cxnLst/>
              <a:rect l="l" t="t" r="r" b="b"/>
              <a:pathLst>
                <a:path w="1870064" h="1863264">
                  <a:moveTo>
                    <a:pt x="0" y="0"/>
                  </a:moveTo>
                  <a:lnTo>
                    <a:pt x="1870064" y="0"/>
                  </a:lnTo>
                  <a:lnTo>
                    <a:pt x="1870064" y="1863264"/>
                  </a:lnTo>
                  <a:lnTo>
                    <a:pt x="0" y="186326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40" name="TextBox 40"/>
          <p:cNvSpPr txBox="1"/>
          <p:nvPr/>
        </p:nvSpPr>
        <p:spPr>
          <a:xfrm>
            <a:off x="786166" y="3391732"/>
            <a:ext cx="1810861" cy="809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00"/>
              </a:lnSpc>
            </a:pPr>
            <a:r>
              <a:rPr lang="en-US" sz="6000" spc="-60">
                <a:solidFill>
                  <a:srgbClr val="F6FAFF"/>
                </a:solidFill>
                <a:latin typeface="Impact" panose="020B0806030902050204"/>
                <a:ea typeface="Impact" panose="020B0806030902050204"/>
                <a:cs typeface="Impact" panose="020B0806030902050204"/>
                <a:sym typeface="Impact" panose="020B0806030902050204"/>
              </a:rPr>
              <a:t>2</a:t>
            </a:r>
            <a:endParaRPr lang="en-US" sz="6000" spc="-60">
              <a:solidFill>
                <a:srgbClr val="F6FAFF"/>
              </a:solidFill>
              <a:latin typeface="Impact" panose="020B0806030902050204"/>
              <a:ea typeface="Impact" panose="020B0806030902050204"/>
              <a:cs typeface="Impact" panose="020B0806030902050204"/>
              <a:sym typeface="Impact" panose="020B0806030902050204"/>
            </a:endParaRPr>
          </a:p>
        </p:txBody>
      </p:sp>
      <p:grpSp>
        <p:nvGrpSpPr>
          <p:cNvPr id="41" name="Group 41"/>
          <p:cNvGrpSpPr/>
          <p:nvPr/>
        </p:nvGrpSpPr>
        <p:grpSpPr>
          <a:xfrm rot="0">
            <a:off x="5368955" y="3156172"/>
            <a:ext cx="14868594" cy="1543050"/>
            <a:chOff x="0" y="0"/>
            <a:chExt cx="3916008" cy="406400"/>
          </a:xfrm>
        </p:grpSpPr>
        <p:sp>
          <p:nvSpPr>
            <p:cNvPr id="42" name="Freeform 42"/>
            <p:cNvSpPr/>
            <p:nvPr/>
          </p:nvSpPr>
          <p:spPr>
            <a:xfrm>
              <a:off x="0" y="0"/>
              <a:ext cx="3916008" cy="406400"/>
            </a:xfrm>
            <a:custGeom>
              <a:avLst/>
              <a:gdLst/>
              <a:ahLst/>
              <a:cxnLst/>
              <a:rect l="l" t="t" r="r" b="b"/>
              <a:pathLst>
                <a:path w="3916008" h="406400">
                  <a:moveTo>
                    <a:pt x="52069" y="0"/>
                  </a:moveTo>
                  <a:lnTo>
                    <a:pt x="3863939" y="0"/>
                  </a:lnTo>
                  <a:cubicBezTo>
                    <a:pt x="3892696" y="0"/>
                    <a:pt x="3916008" y="23312"/>
                    <a:pt x="3916008" y="52069"/>
                  </a:cubicBezTo>
                  <a:lnTo>
                    <a:pt x="3916008" y="354331"/>
                  </a:lnTo>
                  <a:cubicBezTo>
                    <a:pt x="3916008" y="383088"/>
                    <a:pt x="3892696" y="406400"/>
                    <a:pt x="3863939" y="406400"/>
                  </a:cubicBezTo>
                  <a:lnTo>
                    <a:pt x="52069" y="406400"/>
                  </a:lnTo>
                  <a:cubicBezTo>
                    <a:pt x="23312" y="406400"/>
                    <a:pt x="0" y="383088"/>
                    <a:pt x="0" y="354331"/>
                  </a:cubicBezTo>
                  <a:lnTo>
                    <a:pt x="0" y="52069"/>
                  </a:lnTo>
                  <a:cubicBezTo>
                    <a:pt x="0" y="23312"/>
                    <a:pt x="23312" y="0"/>
                    <a:pt x="52069" y="0"/>
                  </a:cubicBezTo>
                  <a:close/>
                </a:path>
              </a:pathLst>
            </a:custGeom>
            <a:solidFill>
              <a:srgbClr val="428CE2"/>
            </a:solidFill>
          </p:spPr>
        </p:sp>
        <p:sp>
          <p:nvSpPr>
            <p:cNvPr id="43" name="TextBox 43"/>
            <p:cNvSpPr txBox="1"/>
            <p:nvPr/>
          </p:nvSpPr>
          <p:spPr>
            <a:xfrm>
              <a:off x="0" y="-38100"/>
              <a:ext cx="3916008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44" name="TextBox 44"/>
          <p:cNvSpPr txBox="1"/>
          <p:nvPr/>
        </p:nvSpPr>
        <p:spPr>
          <a:xfrm>
            <a:off x="6733361" y="3100611"/>
            <a:ext cx="12460014" cy="13779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 b="1">
                <a:solidFill>
                  <a:srgbClr val="FFFFFF"/>
                </a:solidFill>
                <a:latin typeface="Helvetica Now Bold" panose="020B0804030202020204"/>
                <a:ea typeface="Helvetica Now Bold" panose="020B0804030202020204"/>
                <a:cs typeface="Helvetica Now Bold" panose="020B0804030202020204"/>
                <a:sym typeface="Helvetica Now Bold" panose="020B0804030202020204"/>
              </a:rPr>
              <a:t>Having a r</a:t>
            </a:r>
            <a:r>
              <a:rPr lang="en-US" sz="8000" b="1">
                <a:solidFill>
                  <a:srgbClr val="FFFFFF"/>
                </a:solidFill>
                <a:latin typeface="Helvetica Now Bold" panose="020B0804030202020204"/>
                <a:ea typeface="Helvetica Now Bold" panose="020B0804030202020204"/>
                <a:cs typeface="Helvetica Now Bold" panose="020B0804030202020204"/>
                <a:sym typeface="Helvetica Now Bold" panose="020B0804030202020204"/>
              </a:rPr>
              <a:t>elationship </a:t>
            </a:r>
            <a:endParaRPr lang="en-US" sz="8000" b="1">
              <a:solidFill>
                <a:srgbClr val="FFFFFF"/>
              </a:solidFill>
              <a:latin typeface="Helvetica Now Bold" panose="020B0804030202020204"/>
              <a:ea typeface="Helvetica Now Bold" panose="020B0804030202020204"/>
              <a:cs typeface="Helvetica Now Bold" panose="020B0804030202020204"/>
              <a:sym typeface="Helvetica Now Bold" panose="020B0804030202020204"/>
            </a:endParaRPr>
          </a:p>
        </p:txBody>
      </p:sp>
      <p:sp>
        <p:nvSpPr>
          <p:cNvPr id="45" name="TextBox 45"/>
          <p:cNvSpPr txBox="1"/>
          <p:nvPr/>
        </p:nvSpPr>
        <p:spPr>
          <a:xfrm>
            <a:off x="1003525" y="6199598"/>
            <a:ext cx="1810861" cy="10731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00"/>
              </a:lnSpc>
            </a:pPr>
            <a:r>
              <a:rPr lang="en-US" sz="8000" spc="-80">
                <a:solidFill>
                  <a:srgbClr val="F6FAFF"/>
                </a:solidFill>
                <a:latin typeface="Impact" panose="020B0806030902050204"/>
                <a:ea typeface="Impact" panose="020B0806030902050204"/>
                <a:cs typeface="Impact" panose="020B0806030902050204"/>
                <a:sym typeface="Impact" panose="020B0806030902050204"/>
              </a:rPr>
              <a:t>3</a:t>
            </a:r>
            <a:endParaRPr lang="en-US" sz="8000" spc="-80">
              <a:solidFill>
                <a:srgbClr val="F6FAFF"/>
              </a:solidFill>
              <a:latin typeface="Impact" panose="020B0806030902050204"/>
              <a:ea typeface="Impact" panose="020B0806030902050204"/>
              <a:cs typeface="Impact" panose="020B0806030902050204"/>
              <a:sym typeface="Impact" panose="020B0806030902050204"/>
            </a:endParaRPr>
          </a:p>
        </p:txBody>
      </p:sp>
      <p:grpSp>
        <p:nvGrpSpPr>
          <p:cNvPr id="46" name="Group 46"/>
          <p:cNvGrpSpPr/>
          <p:nvPr/>
        </p:nvGrpSpPr>
        <p:grpSpPr>
          <a:xfrm rot="0">
            <a:off x="5368955" y="5726057"/>
            <a:ext cx="14868594" cy="1543050"/>
            <a:chOff x="0" y="0"/>
            <a:chExt cx="3916008" cy="406400"/>
          </a:xfrm>
        </p:grpSpPr>
        <p:sp>
          <p:nvSpPr>
            <p:cNvPr id="47" name="Freeform 47"/>
            <p:cNvSpPr/>
            <p:nvPr/>
          </p:nvSpPr>
          <p:spPr>
            <a:xfrm>
              <a:off x="0" y="0"/>
              <a:ext cx="3916008" cy="406400"/>
            </a:xfrm>
            <a:custGeom>
              <a:avLst/>
              <a:gdLst/>
              <a:ahLst/>
              <a:cxnLst/>
              <a:rect l="l" t="t" r="r" b="b"/>
              <a:pathLst>
                <a:path w="3916008" h="406400">
                  <a:moveTo>
                    <a:pt x="52069" y="0"/>
                  </a:moveTo>
                  <a:lnTo>
                    <a:pt x="3863939" y="0"/>
                  </a:lnTo>
                  <a:cubicBezTo>
                    <a:pt x="3892696" y="0"/>
                    <a:pt x="3916008" y="23312"/>
                    <a:pt x="3916008" y="52069"/>
                  </a:cubicBezTo>
                  <a:lnTo>
                    <a:pt x="3916008" y="354331"/>
                  </a:lnTo>
                  <a:cubicBezTo>
                    <a:pt x="3916008" y="383088"/>
                    <a:pt x="3892696" y="406400"/>
                    <a:pt x="3863939" y="406400"/>
                  </a:cubicBezTo>
                  <a:lnTo>
                    <a:pt x="52069" y="406400"/>
                  </a:lnTo>
                  <a:cubicBezTo>
                    <a:pt x="23312" y="406400"/>
                    <a:pt x="0" y="383088"/>
                    <a:pt x="0" y="354331"/>
                  </a:cubicBezTo>
                  <a:lnTo>
                    <a:pt x="0" y="52069"/>
                  </a:lnTo>
                  <a:cubicBezTo>
                    <a:pt x="0" y="23312"/>
                    <a:pt x="23312" y="0"/>
                    <a:pt x="52069" y="0"/>
                  </a:cubicBezTo>
                  <a:close/>
                </a:path>
              </a:pathLst>
            </a:custGeom>
            <a:solidFill>
              <a:srgbClr val="428CE2"/>
            </a:solidFill>
          </p:spPr>
        </p:sp>
        <p:sp>
          <p:nvSpPr>
            <p:cNvPr id="48" name="TextBox 48"/>
            <p:cNvSpPr txBox="1"/>
            <p:nvPr/>
          </p:nvSpPr>
          <p:spPr>
            <a:xfrm>
              <a:off x="0" y="-38100"/>
              <a:ext cx="3916008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49" name="TextBox 49"/>
          <p:cNvSpPr txBox="1"/>
          <p:nvPr/>
        </p:nvSpPr>
        <p:spPr>
          <a:xfrm>
            <a:off x="6733361" y="5670496"/>
            <a:ext cx="10958832" cy="13779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 b="1">
                <a:solidFill>
                  <a:srgbClr val="FFFFFF"/>
                </a:solidFill>
                <a:latin typeface="Helvetica Now Bold" panose="020B0804030202020204"/>
                <a:ea typeface="Helvetica Now Bold" panose="020B0804030202020204"/>
                <a:cs typeface="Helvetica Now Bold" panose="020B0804030202020204"/>
                <a:sym typeface="Helvetica Now Bold" panose="020B0804030202020204"/>
              </a:rPr>
              <a:t> Late acop r</a:t>
            </a:r>
            <a:r>
              <a:rPr lang="en-US" sz="8000" b="1">
                <a:solidFill>
                  <a:srgbClr val="FFFFFF"/>
                </a:solidFill>
                <a:latin typeface="Helvetica Now Bold" panose="020B0804030202020204"/>
                <a:ea typeface="Helvetica Now Bold" panose="020B0804030202020204"/>
                <a:cs typeface="Helvetica Now Bold" panose="020B0804030202020204"/>
                <a:sym typeface="Helvetica Now Bold" panose="020B0804030202020204"/>
              </a:rPr>
              <a:t>eporting</a:t>
            </a:r>
            <a:endParaRPr lang="en-US" sz="8000" b="1">
              <a:solidFill>
                <a:srgbClr val="FFFFFF"/>
              </a:solidFill>
              <a:latin typeface="Helvetica Now Bold" panose="020B0804030202020204"/>
              <a:ea typeface="Helvetica Now Bold" panose="020B0804030202020204"/>
              <a:cs typeface="Helvetica Now Bold" panose="020B0804030202020204"/>
              <a:sym typeface="Helvetica Now Bold" panose="020B0804030202020204"/>
            </a:endParaRPr>
          </a:p>
        </p:txBody>
      </p:sp>
    </p:spTree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6640449" y="3927697"/>
            <a:ext cx="1483054" cy="448621"/>
            <a:chOff x="0" y="0"/>
            <a:chExt cx="390599" cy="11815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90599" cy="118155"/>
            </a:xfrm>
            <a:custGeom>
              <a:avLst/>
              <a:gdLst/>
              <a:ahLst/>
              <a:cxnLst/>
              <a:rect l="l" t="t" r="r" b="b"/>
              <a:pathLst>
                <a:path w="390599" h="118155">
                  <a:moveTo>
                    <a:pt x="59078" y="0"/>
                  </a:moveTo>
                  <a:lnTo>
                    <a:pt x="331521" y="0"/>
                  </a:lnTo>
                  <a:cubicBezTo>
                    <a:pt x="347189" y="0"/>
                    <a:pt x="362216" y="6224"/>
                    <a:pt x="373295" y="17303"/>
                  </a:cubicBezTo>
                  <a:cubicBezTo>
                    <a:pt x="384374" y="28383"/>
                    <a:pt x="390599" y="43409"/>
                    <a:pt x="390599" y="59078"/>
                  </a:cubicBezTo>
                  <a:lnTo>
                    <a:pt x="390599" y="59078"/>
                  </a:lnTo>
                  <a:cubicBezTo>
                    <a:pt x="390599" y="74746"/>
                    <a:pt x="384374" y="89773"/>
                    <a:pt x="373295" y="100852"/>
                  </a:cubicBezTo>
                  <a:cubicBezTo>
                    <a:pt x="362216" y="111931"/>
                    <a:pt x="347189" y="118155"/>
                    <a:pt x="331521" y="118155"/>
                  </a:cubicBezTo>
                  <a:lnTo>
                    <a:pt x="59078" y="118155"/>
                  </a:lnTo>
                  <a:cubicBezTo>
                    <a:pt x="43409" y="118155"/>
                    <a:pt x="28383" y="111931"/>
                    <a:pt x="17303" y="100852"/>
                  </a:cubicBezTo>
                  <a:cubicBezTo>
                    <a:pt x="6224" y="89773"/>
                    <a:pt x="0" y="74746"/>
                    <a:pt x="0" y="59078"/>
                  </a:cubicBezTo>
                  <a:lnTo>
                    <a:pt x="0" y="59078"/>
                  </a:lnTo>
                  <a:cubicBezTo>
                    <a:pt x="0" y="43409"/>
                    <a:pt x="6224" y="28383"/>
                    <a:pt x="17303" y="17303"/>
                  </a:cubicBezTo>
                  <a:cubicBezTo>
                    <a:pt x="28383" y="6224"/>
                    <a:pt x="43409" y="0"/>
                    <a:pt x="59078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390599" cy="1562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r>
                <a:rPr lang="en-US" sz="1900">
                  <a:solidFill>
                    <a:srgbClr val="FFFFFF"/>
                  </a:solidFill>
                  <a:latin typeface="Canva Sans" panose="020B0503030501040103"/>
                  <a:ea typeface="Canva Sans" panose="020B0503030501040103"/>
                  <a:cs typeface="Canva Sans" panose="020B0503030501040103"/>
                  <a:sym typeface="Canva Sans" panose="020B0503030501040103"/>
                </a:rPr>
                <a:t>OneP</a:t>
              </a:r>
              <a:endParaRPr lang="en-US" sz="1900">
                <a:solidFill>
                  <a:srgbClr val="FFFFFF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endParaRPr>
            </a:p>
          </p:txBody>
        </p:sp>
      </p:grpSp>
      <p:sp>
        <p:nvSpPr>
          <p:cNvPr id="5" name="Freeform 5"/>
          <p:cNvSpPr/>
          <p:nvPr/>
        </p:nvSpPr>
        <p:spPr>
          <a:xfrm>
            <a:off x="4848068" y="1451321"/>
            <a:ext cx="16230600" cy="6877717"/>
          </a:xfrm>
          <a:custGeom>
            <a:avLst/>
            <a:gdLst/>
            <a:ahLst/>
            <a:cxnLst/>
            <a:rect l="l" t="t" r="r" b="b"/>
            <a:pathLst>
              <a:path w="16230600" h="6877717">
                <a:moveTo>
                  <a:pt x="0" y="0"/>
                </a:moveTo>
                <a:lnTo>
                  <a:pt x="16230600" y="0"/>
                </a:lnTo>
                <a:lnTo>
                  <a:pt x="16230600" y="6877717"/>
                </a:lnTo>
                <a:lnTo>
                  <a:pt x="0" y="6877717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alphaModFix amt="28000"/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 rot="0">
            <a:off x="-262434" y="0"/>
            <a:ext cx="19875403" cy="14053566"/>
            <a:chOff x="0" y="0"/>
            <a:chExt cx="26500537" cy="1873808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6500537" cy="18738088"/>
            </a:xfrm>
            <a:custGeom>
              <a:avLst/>
              <a:gdLst/>
              <a:ahLst/>
              <a:cxnLst/>
              <a:rect l="l" t="t" r="r" b="b"/>
              <a:pathLst>
                <a:path w="26500537" h="18738088">
                  <a:moveTo>
                    <a:pt x="0" y="0"/>
                  </a:moveTo>
                  <a:lnTo>
                    <a:pt x="26500537" y="0"/>
                  </a:lnTo>
                  <a:lnTo>
                    <a:pt x="26500537" y="18738088"/>
                  </a:lnTo>
                  <a:lnTo>
                    <a:pt x="0" y="187380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14000"/>
              </a:blip>
              <a:stretch>
                <a:fillRect/>
              </a:stretch>
            </a:blipFill>
          </p:spPr>
        </p:sp>
        <p:sp>
          <p:nvSpPr>
            <p:cNvPr id="8" name="Freeform 8"/>
            <p:cNvSpPr/>
            <p:nvPr/>
          </p:nvSpPr>
          <p:spPr>
            <a:xfrm flipH="1">
              <a:off x="21215609" y="10250613"/>
              <a:ext cx="3518302" cy="3516836"/>
            </a:xfrm>
            <a:custGeom>
              <a:avLst/>
              <a:gdLst/>
              <a:ahLst/>
              <a:cxnLst/>
              <a:rect l="l" t="t" r="r" b="b"/>
              <a:pathLst>
                <a:path w="3518302" h="3516836">
                  <a:moveTo>
                    <a:pt x="3518302" y="0"/>
                  </a:moveTo>
                  <a:lnTo>
                    <a:pt x="0" y="0"/>
                  </a:lnTo>
                  <a:lnTo>
                    <a:pt x="0" y="3516837"/>
                  </a:lnTo>
                  <a:lnTo>
                    <a:pt x="3518302" y="3516837"/>
                  </a:lnTo>
                  <a:lnTo>
                    <a:pt x="3518302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9" name="Group 9"/>
          <p:cNvGrpSpPr/>
          <p:nvPr/>
        </p:nvGrpSpPr>
        <p:grpSpPr>
          <a:xfrm rot="0">
            <a:off x="5368955" y="541552"/>
            <a:ext cx="14868594" cy="1543050"/>
            <a:chOff x="0" y="0"/>
            <a:chExt cx="3916008" cy="4064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3916008" cy="406400"/>
            </a:xfrm>
            <a:custGeom>
              <a:avLst/>
              <a:gdLst/>
              <a:ahLst/>
              <a:cxnLst/>
              <a:rect l="l" t="t" r="r" b="b"/>
              <a:pathLst>
                <a:path w="3916008" h="406400">
                  <a:moveTo>
                    <a:pt x="52069" y="0"/>
                  </a:moveTo>
                  <a:lnTo>
                    <a:pt x="3863939" y="0"/>
                  </a:lnTo>
                  <a:cubicBezTo>
                    <a:pt x="3892696" y="0"/>
                    <a:pt x="3916008" y="23312"/>
                    <a:pt x="3916008" y="52069"/>
                  </a:cubicBezTo>
                  <a:lnTo>
                    <a:pt x="3916008" y="354331"/>
                  </a:lnTo>
                  <a:cubicBezTo>
                    <a:pt x="3916008" y="383088"/>
                    <a:pt x="3892696" y="406400"/>
                    <a:pt x="3863939" y="406400"/>
                  </a:cubicBezTo>
                  <a:lnTo>
                    <a:pt x="52069" y="406400"/>
                  </a:lnTo>
                  <a:cubicBezTo>
                    <a:pt x="23312" y="406400"/>
                    <a:pt x="0" y="383088"/>
                    <a:pt x="0" y="354331"/>
                  </a:cubicBezTo>
                  <a:lnTo>
                    <a:pt x="0" y="52069"/>
                  </a:lnTo>
                  <a:cubicBezTo>
                    <a:pt x="0" y="23312"/>
                    <a:pt x="23312" y="0"/>
                    <a:pt x="52069" y="0"/>
                  </a:cubicBezTo>
                  <a:close/>
                </a:path>
              </a:pathLst>
            </a:custGeom>
            <a:solidFill>
              <a:srgbClr val="428CE2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3916008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2" name="Group 12"/>
          <p:cNvGrpSpPr/>
          <p:nvPr/>
        </p:nvGrpSpPr>
        <p:grpSpPr>
          <a:xfrm rot="0">
            <a:off x="4423769" y="-163475"/>
            <a:ext cx="13864231" cy="10977563"/>
            <a:chOff x="0" y="0"/>
            <a:chExt cx="3651485" cy="289121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3651485" cy="2891210"/>
            </a:xfrm>
            <a:custGeom>
              <a:avLst/>
              <a:gdLst/>
              <a:ahLst/>
              <a:cxnLst/>
              <a:rect l="l" t="t" r="r" b="b"/>
              <a:pathLst>
                <a:path w="3651485" h="2891210">
                  <a:moveTo>
                    <a:pt x="0" y="0"/>
                  </a:moveTo>
                  <a:lnTo>
                    <a:pt x="3651485" y="0"/>
                  </a:lnTo>
                  <a:lnTo>
                    <a:pt x="3651485" y="2891210"/>
                  </a:lnTo>
                  <a:lnTo>
                    <a:pt x="0" y="2891210"/>
                  </a:lnTo>
                  <a:close/>
                </a:path>
              </a:pathLst>
            </a:custGeom>
            <a:solidFill>
              <a:srgbClr val="428CE2">
                <a:alpha val="12941"/>
              </a:srgbClr>
            </a:solidFill>
            <a:ln w="38100" cap="sq">
              <a:solidFill>
                <a:srgbClr val="05014A">
                  <a:alpha val="12941"/>
                </a:srgbClr>
              </a:solidFill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3651485" cy="29293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5" name="Group 15"/>
          <p:cNvGrpSpPr/>
          <p:nvPr/>
        </p:nvGrpSpPr>
        <p:grpSpPr>
          <a:xfrm rot="0">
            <a:off x="1211664" y="8125332"/>
            <a:ext cx="3894150" cy="1543050"/>
            <a:chOff x="0" y="0"/>
            <a:chExt cx="1025620" cy="4064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025620" cy="406400"/>
            </a:xfrm>
            <a:custGeom>
              <a:avLst/>
              <a:gdLst/>
              <a:ahLst/>
              <a:cxnLst/>
              <a:rect l="l" t="t" r="r" b="b"/>
              <a:pathLst>
                <a:path w="1025620" h="406400">
                  <a:moveTo>
                    <a:pt x="155071" y="0"/>
                  </a:moveTo>
                  <a:lnTo>
                    <a:pt x="870549" y="0"/>
                  </a:lnTo>
                  <a:cubicBezTo>
                    <a:pt x="956192" y="0"/>
                    <a:pt x="1025620" y="69428"/>
                    <a:pt x="1025620" y="155071"/>
                  </a:cubicBezTo>
                  <a:lnTo>
                    <a:pt x="1025620" y="251329"/>
                  </a:lnTo>
                  <a:cubicBezTo>
                    <a:pt x="1025620" y="336972"/>
                    <a:pt x="956192" y="406400"/>
                    <a:pt x="870549" y="406400"/>
                  </a:cubicBezTo>
                  <a:lnTo>
                    <a:pt x="155071" y="406400"/>
                  </a:lnTo>
                  <a:cubicBezTo>
                    <a:pt x="69428" y="406400"/>
                    <a:pt x="0" y="336972"/>
                    <a:pt x="0" y="251329"/>
                  </a:cubicBezTo>
                  <a:lnTo>
                    <a:pt x="0" y="155071"/>
                  </a:lnTo>
                  <a:cubicBezTo>
                    <a:pt x="0" y="69428"/>
                    <a:pt x="69428" y="0"/>
                    <a:pt x="155071" y="0"/>
                  </a:cubicBezTo>
                  <a:close/>
                </a:path>
              </a:pathLst>
            </a:custGeom>
            <a:solidFill>
              <a:srgbClr val="428CE2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1025620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8" name="Group 18"/>
          <p:cNvGrpSpPr/>
          <p:nvPr/>
        </p:nvGrpSpPr>
        <p:grpSpPr>
          <a:xfrm rot="3174007">
            <a:off x="1005734" y="597182"/>
            <a:ext cx="1438275" cy="1433309"/>
            <a:chOff x="0" y="0"/>
            <a:chExt cx="1917700" cy="1911078"/>
          </a:xfrm>
        </p:grpSpPr>
        <p:grpSp>
          <p:nvGrpSpPr>
            <p:cNvPr id="19" name="Group 19"/>
            <p:cNvGrpSpPr/>
            <p:nvPr/>
          </p:nvGrpSpPr>
          <p:grpSpPr>
            <a:xfrm rot="0">
              <a:off x="251173" y="242853"/>
              <a:ext cx="1403279" cy="1425371"/>
              <a:chOff x="0" y="0"/>
              <a:chExt cx="400101" cy="406400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400101" cy="406400"/>
              </a:xfrm>
              <a:custGeom>
                <a:avLst/>
                <a:gdLst/>
                <a:ahLst/>
                <a:cxnLst/>
                <a:rect l="l" t="t" r="r" b="b"/>
                <a:pathLst>
                  <a:path w="400101" h="406400">
                    <a:moveTo>
                      <a:pt x="200051" y="0"/>
                    </a:moveTo>
                    <a:lnTo>
                      <a:pt x="200051" y="0"/>
                    </a:lnTo>
                    <a:cubicBezTo>
                      <a:pt x="310535" y="0"/>
                      <a:pt x="400101" y="89566"/>
                      <a:pt x="400101" y="200051"/>
                    </a:cubicBezTo>
                    <a:lnTo>
                      <a:pt x="400101" y="206349"/>
                    </a:lnTo>
                    <a:cubicBezTo>
                      <a:pt x="400101" y="316834"/>
                      <a:pt x="310535" y="406400"/>
                      <a:pt x="200051" y="406400"/>
                    </a:cubicBezTo>
                    <a:lnTo>
                      <a:pt x="200051" y="406400"/>
                    </a:lnTo>
                    <a:cubicBezTo>
                      <a:pt x="89566" y="406400"/>
                      <a:pt x="0" y="316834"/>
                      <a:pt x="0" y="206349"/>
                    </a:cubicBezTo>
                    <a:lnTo>
                      <a:pt x="0" y="200051"/>
                    </a:lnTo>
                    <a:cubicBezTo>
                      <a:pt x="0" y="89566"/>
                      <a:pt x="89566" y="0"/>
                      <a:pt x="200051" y="0"/>
                    </a:cubicBezTo>
                    <a:close/>
                  </a:path>
                </a:pathLst>
              </a:custGeom>
              <a:solidFill>
                <a:srgbClr val="428CE2"/>
              </a:solidFill>
            </p:spPr>
          </p:sp>
          <p:sp>
            <p:nvSpPr>
              <p:cNvPr id="21" name="TextBox 21"/>
              <p:cNvSpPr txBox="1"/>
              <p:nvPr/>
            </p:nvSpPr>
            <p:spPr>
              <a:xfrm>
                <a:off x="0" y="-38100"/>
                <a:ext cx="400101" cy="444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id="22" name="Freeform 22"/>
            <p:cNvSpPr/>
            <p:nvPr/>
          </p:nvSpPr>
          <p:spPr>
            <a:xfrm rot="-10710944">
              <a:off x="23818" y="23907"/>
              <a:ext cx="1870064" cy="1863264"/>
            </a:xfrm>
            <a:custGeom>
              <a:avLst/>
              <a:gdLst/>
              <a:ahLst/>
              <a:cxnLst/>
              <a:rect l="l" t="t" r="r" b="b"/>
              <a:pathLst>
                <a:path w="1870064" h="1863264">
                  <a:moveTo>
                    <a:pt x="0" y="0"/>
                  </a:moveTo>
                  <a:lnTo>
                    <a:pt x="1870064" y="0"/>
                  </a:lnTo>
                  <a:lnTo>
                    <a:pt x="1870064" y="1863264"/>
                  </a:lnTo>
                  <a:lnTo>
                    <a:pt x="0" y="186326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23" name="TextBox 23"/>
          <p:cNvSpPr txBox="1"/>
          <p:nvPr/>
        </p:nvSpPr>
        <p:spPr>
          <a:xfrm>
            <a:off x="786166" y="1070321"/>
            <a:ext cx="1810861" cy="809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00"/>
              </a:lnSpc>
            </a:pPr>
            <a:r>
              <a:rPr lang="en-US" sz="6000" spc="-60">
                <a:solidFill>
                  <a:srgbClr val="F6FAFF"/>
                </a:solidFill>
                <a:latin typeface="Impact" panose="020B0806030902050204"/>
                <a:ea typeface="Impact" panose="020B0806030902050204"/>
                <a:cs typeface="Impact" panose="020B0806030902050204"/>
                <a:sym typeface="Impact" panose="020B0806030902050204"/>
              </a:rPr>
              <a:t>1</a:t>
            </a:r>
            <a:endParaRPr lang="en-US" sz="6000" spc="-60">
              <a:solidFill>
                <a:srgbClr val="F6FAFF"/>
              </a:solidFill>
              <a:latin typeface="Impact" panose="020B0806030902050204"/>
              <a:ea typeface="Impact" panose="020B0806030902050204"/>
              <a:cs typeface="Impact" panose="020B0806030902050204"/>
              <a:sym typeface="Impact" panose="020B0806030902050204"/>
            </a:endParaRPr>
          </a:p>
        </p:txBody>
      </p:sp>
      <p:grpSp>
        <p:nvGrpSpPr>
          <p:cNvPr id="24" name="Group 24"/>
          <p:cNvGrpSpPr/>
          <p:nvPr/>
        </p:nvGrpSpPr>
        <p:grpSpPr>
          <a:xfrm rot="0">
            <a:off x="5368955" y="8123866"/>
            <a:ext cx="14868594" cy="1543050"/>
            <a:chOff x="0" y="0"/>
            <a:chExt cx="3916008" cy="4064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3916008" cy="406400"/>
            </a:xfrm>
            <a:custGeom>
              <a:avLst/>
              <a:gdLst/>
              <a:ahLst/>
              <a:cxnLst/>
              <a:rect l="l" t="t" r="r" b="b"/>
              <a:pathLst>
                <a:path w="3916008" h="406400">
                  <a:moveTo>
                    <a:pt x="52069" y="0"/>
                  </a:moveTo>
                  <a:lnTo>
                    <a:pt x="3863939" y="0"/>
                  </a:lnTo>
                  <a:cubicBezTo>
                    <a:pt x="3892696" y="0"/>
                    <a:pt x="3916008" y="23312"/>
                    <a:pt x="3916008" y="52069"/>
                  </a:cubicBezTo>
                  <a:lnTo>
                    <a:pt x="3916008" y="354331"/>
                  </a:lnTo>
                  <a:cubicBezTo>
                    <a:pt x="3916008" y="383088"/>
                    <a:pt x="3892696" y="406400"/>
                    <a:pt x="3863939" y="406400"/>
                  </a:cubicBezTo>
                  <a:lnTo>
                    <a:pt x="52069" y="406400"/>
                  </a:lnTo>
                  <a:cubicBezTo>
                    <a:pt x="23312" y="406400"/>
                    <a:pt x="0" y="383088"/>
                    <a:pt x="0" y="354331"/>
                  </a:cubicBezTo>
                  <a:lnTo>
                    <a:pt x="0" y="52069"/>
                  </a:lnTo>
                  <a:cubicBezTo>
                    <a:pt x="0" y="23312"/>
                    <a:pt x="23312" y="0"/>
                    <a:pt x="52069" y="0"/>
                  </a:cubicBezTo>
                  <a:close/>
                </a:path>
              </a:pathLst>
            </a:custGeom>
            <a:solidFill>
              <a:srgbClr val="428CE2"/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0" y="-38100"/>
              <a:ext cx="3916008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6804997" y="543140"/>
            <a:ext cx="7545618" cy="13779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 b="1">
                <a:solidFill>
                  <a:srgbClr val="FFFFFF"/>
                </a:solidFill>
                <a:latin typeface="Helvetica Now Bold" panose="020B0804030202020204"/>
                <a:ea typeface="Helvetica Now Bold" panose="020B0804030202020204"/>
                <a:cs typeface="Helvetica Now Bold" panose="020B0804030202020204"/>
                <a:sym typeface="Helvetica Now Bold" panose="020B0804030202020204"/>
              </a:rPr>
              <a:t>H</a:t>
            </a:r>
            <a:r>
              <a:rPr lang="en-US" sz="8000" b="1">
                <a:solidFill>
                  <a:srgbClr val="FFFFFF"/>
                </a:solidFill>
                <a:latin typeface="Helvetica Now Bold" panose="020B0804030202020204"/>
                <a:ea typeface="Helvetica Now Bold" panose="020B0804030202020204"/>
                <a:cs typeface="Helvetica Now Bold" panose="020B0804030202020204"/>
                <a:sym typeface="Helvetica Now Bold" panose="020B0804030202020204"/>
              </a:rPr>
              <a:t>ealth risk</a:t>
            </a:r>
            <a:endParaRPr lang="en-US" sz="8000" b="1">
              <a:solidFill>
                <a:srgbClr val="FFFFFF"/>
              </a:solidFill>
              <a:latin typeface="Helvetica Now Bold" panose="020B0804030202020204"/>
              <a:ea typeface="Helvetica Now Bold" panose="020B0804030202020204"/>
              <a:cs typeface="Helvetica Now Bold" panose="020B0804030202020204"/>
              <a:sym typeface="Helvetica Now Bold" panose="020B0804030202020204"/>
            </a:endParaRPr>
          </a:p>
        </p:txBody>
      </p:sp>
      <p:grpSp>
        <p:nvGrpSpPr>
          <p:cNvPr id="28" name="Group 28"/>
          <p:cNvGrpSpPr/>
          <p:nvPr/>
        </p:nvGrpSpPr>
        <p:grpSpPr>
          <a:xfrm rot="2700000">
            <a:off x="647527" y="7724581"/>
            <a:ext cx="2352675" cy="2344551"/>
            <a:chOff x="0" y="0"/>
            <a:chExt cx="3136900" cy="3126068"/>
          </a:xfrm>
        </p:grpSpPr>
        <p:grpSp>
          <p:nvGrpSpPr>
            <p:cNvPr id="29" name="Group 29"/>
            <p:cNvGrpSpPr/>
            <p:nvPr/>
          </p:nvGrpSpPr>
          <p:grpSpPr>
            <a:xfrm rot="0">
              <a:off x="410859" y="397250"/>
              <a:ext cx="2295430" cy="2331568"/>
              <a:chOff x="0" y="0"/>
              <a:chExt cx="400101" cy="406400"/>
            </a:xfrm>
          </p:grpSpPr>
          <p:sp>
            <p:nvSpPr>
              <p:cNvPr id="30" name="Freeform 30"/>
              <p:cNvSpPr/>
              <p:nvPr/>
            </p:nvSpPr>
            <p:spPr>
              <a:xfrm>
                <a:off x="0" y="0"/>
                <a:ext cx="400101" cy="406400"/>
              </a:xfrm>
              <a:custGeom>
                <a:avLst/>
                <a:gdLst/>
                <a:ahLst/>
                <a:cxnLst/>
                <a:rect l="l" t="t" r="r" b="b"/>
                <a:pathLst>
                  <a:path w="400101" h="406400">
                    <a:moveTo>
                      <a:pt x="200051" y="0"/>
                    </a:moveTo>
                    <a:lnTo>
                      <a:pt x="200051" y="0"/>
                    </a:lnTo>
                    <a:cubicBezTo>
                      <a:pt x="310535" y="0"/>
                      <a:pt x="400101" y="89566"/>
                      <a:pt x="400101" y="200051"/>
                    </a:cubicBezTo>
                    <a:lnTo>
                      <a:pt x="400101" y="206349"/>
                    </a:lnTo>
                    <a:cubicBezTo>
                      <a:pt x="400101" y="316834"/>
                      <a:pt x="310535" y="406400"/>
                      <a:pt x="200051" y="406400"/>
                    </a:cubicBezTo>
                    <a:lnTo>
                      <a:pt x="200051" y="406400"/>
                    </a:lnTo>
                    <a:cubicBezTo>
                      <a:pt x="89566" y="406400"/>
                      <a:pt x="0" y="316834"/>
                      <a:pt x="0" y="206349"/>
                    </a:cubicBezTo>
                    <a:lnTo>
                      <a:pt x="0" y="200051"/>
                    </a:lnTo>
                    <a:cubicBezTo>
                      <a:pt x="0" y="89566"/>
                      <a:pt x="89566" y="0"/>
                      <a:pt x="200051" y="0"/>
                    </a:cubicBezTo>
                    <a:close/>
                  </a:path>
                </a:pathLst>
              </a:custGeom>
              <a:solidFill>
                <a:srgbClr val="428CE2"/>
              </a:solidFill>
            </p:spPr>
          </p:sp>
          <p:sp>
            <p:nvSpPr>
              <p:cNvPr id="31" name="TextBox 31"/>
              <p:cNvSpPr txBox="1"/>
              <p:nvPr/>
            </p:nvSpPr>
            <p:spPr>
              <a:xfrm>
                <a:off x="0" y="-38100"/>
                <a:ext cx="400101" cy="444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id="32" name="Freeform 32"/>
            <p:cNvSpPr/>
            <p:nvPr/>
          </p:nvSpPr>
          <p:spPr>
            <a:xfrm rot="-10710944">
              <a:off x="38960" y="39106"/>
              <a:ext cx="3058980" cy="3047856"/>
            </a:xfrm>
            <a:custGeom>
              <a:avLst/>
              <a:gdLst/>
              <a:ahLst/>
              <a:cxnLst/>
              <a:rect l="l" t="t" r="r" b="b"/>
              <a:pathLst>
                <a:path w="3058980" h="3047856">
                  <a:moveTo>
                    <a:pt x="0" y="0"/>
                  </a:moveTo>
                  <a:lnTo>
                    <a:pt x="3058980" y="0"/>
                  </a:lnTo>
                  <a:lnTo>
                    <a:pt x="3058980" y="3047856"/>
                  </a:lnTo>
                  <a:lnTo>
                    <a:pt x="0" y="30478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33" name="Group 33"/>
          <p:cNvGrpSpPr/>
          <p:nvPr/>
        </p:nvGrpSpPr>
        <p:grpSpPr>
          <a:xfrm rot="-7342958">
            <a:off x="1020759" y="5780928"/>
            <a:ext cx="1438275" cy="1433309"/>
            <a:chOff x="0" y="0"/>
            <a:chExt cx="1917700" cy="1911078"/>
          </a:xfrm>
        </p:grpSpPr>
        <p:grpSp>
          <p:nvGrpSpPr>
            <p:cNvPr id="34" name="Group 34"/>
            <p:cNvGrpSpPr/>
            <p:nvPr/>
          </p:nvGrpSpPr>
          <p:grpSpPr>
            <a:xfrm rot="0">
              <a:off x="251173" y="242853"/>
              <a:ext cx="1403279" cy="1425371"/>
              <a:chOff x="0" y="0"/>
              <a:chExt cx="400101" cy="406400"/>
            </a:xfrm>
          </p:grpSpPr>
          <p:sp>
            <p:nvSpPr>
              <p:cNvPr id="35" name="Freeform 35"/>
              <p:cNvSpPr/>
              <p:nvPr/>
            </p:nvSpPr>
            <p:spPr>
              <a:xfrm>
                <a:off x="0" y="0"/>
                <a:ext cx="400101" cy="406400"/>
              </a:xfrm>
              <a:custGeom>
                <a:avLst/>
                <a:gdLst/>
                <a:ahLst/>
                <a:cxnLst/>
                <a:rect l="l" t="t" r="r" b="b"/>
                <a:pathLst>
                  <a:path w="400101" h="406400">
                    <a:moveTo>
                      <a:pt x="200051" y="0"/>
                    </a:moveTo>
                    <a:lnTo>
                      <a:pt x="200051" y="0"/>
                    </a:lnTo>
                    <a:cubicBezTo>
                      <a:pt x="310535" y="0"/>
                      <a:pt x="400101" y="89566"/>
                      <a:pt x="400101" y="200051"/>
                    </a:cubicBezTo>
                    <a:lnTo>
                      <a:pt x="400101" y="206349"/>
                    </a:lnTo>
                    <a:cubicBezTo>
                      <a:pt x="400101" y="316834"/>
                      <a:pt x="310535" y="406400"/>
                      <a:pt x="200051" y="406400"/>
                    </a:cubicBezTo>
                    <a:lnTo>
                      <a:pt x="200051" y="406400"/>
                    </a:lnTo>
                    <a:cubicBezTo>
                      <a:pt x="89566" y="406400"/>
                      <a:pt x="0" y="316834"/>
                      <a:pt x="0" y="206349"/>
                    </a:cubicBezTo>
                    <a:lnTo>
                      <a:pt x="0" y="200051"/>
                    </a:lnTo>
                    <a:cubicBezTo>
                      <a:pt x="0" y="89566"/>
                      <a:pt x="89566" y="0"/>
                      <a:pt x="200051" y="0"/>
                    </a:cubicBezTo>
                    <a:close/>
                  </a:path>
                </a:pathLst>
              </a:custGeom>
              <a:solidFill>
                <a:srgbClr val="428CE2"/>
              </a:solidFill>
            </p:spPr>
          </p:sp>
          <p:sp>
            <p:nvSpPr>
              <p:cNvPr id="36" name="TextBox 36"/>
              <p:cNvSpPr txBox="1"/>
              <p:nvPr/>
            </p:nvSpPr>
            <p:spPr>
              <a:xfrm>
                <a:off x="0" y="-38100"/>
                <a:ext cx="400101" cy="444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id="37" name="Freeform 37"/>
            <p:cNvSpPr/>
            <p:nvPr/>
          </p:nvSpPr>
          <p:spPr>
            <a:xfrm rot="-10710944">
              <a:off x="23818" y="23907"/>
              <a:ext cx="1870064" cy="1863264"/>
            </a:xfrm>
            <a:custGeom>
              <a:avLst/>
              <a:gdLst/>
              <a:ahLst/>
              <a:cxnLst/>
              <a:rect l="l" t="t" r="r" b="b"/>
              <a:pathLst>
                <a:path w="1870064" h="1863264">
                  <a:moveTo>
                    <a:pt x="0" y="0"/>
                  </a:moveTo>
                  <a:lnTo>
                    <a:pt x="1870064" y="0"/>
                  </a:lnTo>
                  <a:lnTo>
                    <a:pt x="1870064" y="1863264"/>
                  </a:lnTo>
                  <a:lnTo>
                    <a:pt x="0" y="186326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38" name="Group 38"/>
          <p:cNvGrpSpPr/>
          <p:nvPr/>
        </p:nvGrpSpPr>
        <p:grpSpPr>
          <a:xfrm rot="-227269">
            <a:off x="972459" y="2897067"/>
            <a:ext cx="1438275" cy="1433309"/>
            <a:chOff x="0" y="0"/>
            <a:chExt cx="1917700" cy="1911078"/>
          </a:xfrm>
        </p:grpSpPr>
        <p:grpSp>
          <p:nvGrpSpPr>
            <p:cNvPr id="39" name="Group 39"/>
            <p:cNvGrpSpPr/>
            <p:nvPr/>
          </p:nvGrpSpPr>
          <p:grpSpPr>
            <a:xfrm rot="0">
              <a:off x="251173" y="242853"/>
              <a:ext cx="1403279" cy="1425371"/>
              <a:chOff x="0" y="0"/>
              <a:chExt cx="400101" cy="406400"/>
            </a:xfrm>
          </p:grpSpPr>
          <p:sp>
            <p:nvSpPr>
              <p:cNvPr id="40" name="Freeform 40"/>
              <p:cNvSpPr/>
              <p:nvPr/>
            </p:nvSpPr>
            <p:spPr>
              <a:xfrm>
                <a:off x="0" y="0"/>
                <a:ext cx="400101" cy="406400"/>
              </a:xfrm>
              <a:custGeom>
                <a:avLst/>
                <a:gdLst/>
                <a:ahLst/>
                <a:cxnLst/>
                <a:rect l="l" t="t" r="r" b="b"/>
                <a:pathLst>
                  <a:path w="400101" h="406400">
                    <a:moveTo>
                      <a:pt x="200051" y="0"/>
                    </a:moveTo>
                    <a:lnTo>
                      <a:pt x="200051" y="0"/>
                    </a:lnTo>
                    <a:cubicBezTo>
                      <a:pt x="310535" y="0"/>
                      <a:pt x="400101" y="89566"/>
                      <a:pt x="400101" y="200051"/>
                    </a:cubicBezTo>
                    <a:lnTo>
                      <a:pt x="400101" y="206349"/>
                    </a:lnTo>
                    <a:cubicBezTo>
                      <a:pt x="400101" y="316834"/>
                      <a:pt x="310535" y="406400"/>
                      <a:pt x="200051" y="406400"/>
                    </a:cubicBezTo>
                    <a:lnTo>
                      <a:pt x="200051" y="406400"/>
                    </a:lnTo>
                    <a:cubicBezTo>
                      <a:pt x="89566" y="406400"/>
                      <a:pt x="0" y="316834"/>
                      <a:pt x="0" y="206349"/>
                    </a:cubicBezTo>
                    <a:lnTo>
                      <a:pt x="0" y="200051"/>
                    </a:lnTo>
                    <a:cubicBezTo>
                      <a:pt x="0" y="89566"/>
                      <a:pt x="89566" y="0"/>
                      <a:pt x="200051" y="0"/>
                    </a:cubicBezTo>
                    <a:close/>
                  </a:path>
                </a:pathLst>
              </a:custGeom>
              <a:solidFill>
                <a:srgbClr val="428CE2"/>
              </a:solidFill>
            </p:spPr>
          </p:sp>
          <p:sp>
            <p:nvSpPr>
              <p:cNvPr id="41" name="TextBox 41"/>
              <p:cNvSpPr txBox="1"/>
              <p:nvPr/>
            </p:nvSpPr>
            <p:spPr>
              <a:xfrm>
                <a:off x="0" y="-38100"/>
                <a:ext cx="400101" cy="444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id="42" name="Freeform 42"/>
            <p:cNvSpPr/>
            <p:nvPr/>
          </p:nvSpPr>
          <p:spPr>
            <a:xfrm rot="-10710944">
              <a:off x="23818" y="23907"/>
              <a:ext cx="1870064" cy="1863264"/>
            </a:xfrm>
            <a:custGeom>
              <a:avLst/>
              <a:gdLst/>
              <a:ahLst/>
              <a:cxnLst/>
              <a:rect l="l" t="t" r="r" b="b"/>
              <a:pathLst>
                <a:path w="1870064" h="1863264">
                  <a:moveTo>
                    <a:pt x="0" y="0"/>
                  </a:moveTo>
                  <a:lnTo>
                    <a:pt x="1870064" y="0"/>
                  </a:lnTo>
                  <a:lnTo>
                    <a:pt x="1870064" y="1863264"/>
                  </a:lnTo>
                  <a:lnTo>
                    <a:pt x="0" y="186326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43" name="TextBox 43"/>
          <p:cNvSpPr txBox="1"/>
          <p:nvPr/>
        </p:nvSpPr>
        <p:spPr>
          <a:xfrm>
            <a:off x="786166" y="3391732"/>
            <a:ext cx="1810861" cy="809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00"/>
              </a:lnSpc>
            </a:pPr>
            <a:r>
              <a:rPr lang="en-US" sz="6000" spc="-60">
                <a:solidFill>
                  <a:srgbClr val="F6FAFF"/>
                </a:solidFill>
                <a:latin typeface="Impact" panose="020B0806030902050204"/>
                <a:ea typeface="Impact" panose="020B0806030902050204"/>
                <a:cs typeface="Impact" panose="020B0806030902050204"/>
                <a:sym typeface="Impact" panose="020B0806030902050204"/>
              </a:rPr>
              <a:t>2</a:t>
            </a:r>
            <a:endParaRPr lang="en-US" sz="6000" spc="-60">
              <a:solidFill>
                <a:srgbClr val="F6FAFF"/>
              </a:solidFill>
              <a:latin typeface="Impact" panose="020B0806030902050204"/>
              <a:ea typeface="Impact" panose="020B0806030902050204"/>
              <a:cs typeface="Impact" panose="020B0806030902050204"/>
              <a:sym typeface="Impact" panose="020B0806030902050204"/>
            </a:endParaRPr>
          </a:p>
        </p:txBody>
      </p:sp>
      <p:grpSp>
        <p:nvGrpSpPr>
          <p:cNvPr id="44" name="Group 44"/>
          <p:cNvGrpSpPr/>
          <p:nvPr/>
        </p:nvGrpSpPr>
        <p:grpSpPr>
          <a:xfrm rot="0">
            <a:off x="5368955" y="3156172"/>
            <a:ext cx="14868594" cy="1543050"/>
            <a:chOff x="0" y="0"/>
            <a:chExt cx="3916008" cy="406400"/>
          </a:xfrm>
        </p:grpSpPr>
        <p:sp>
          <p:nvSpPr>
            <p:cNvPr id="45" name="Freeform 45"/>
            <p:cNvSpPr/>
            <p:nvPr/>
          </p:nvSpPr>
          <p:spPr>
            <a:xfrm>
              <a:off x="0" y="0"/>
              <a:ext cx="3916008" cy="406400"/>
            </a:xfrm>
            <a:custGeom>
              <a:avLst/>
              <a:gdLst/>
              <a:ahLst/>
              <a:cxnLst/>
              <a:rect l="l" t="t" r="r" b="b"/>
              <a:pathLst>
                <a:path w="3916008" h="406400">
                  <a:moveTo>
                    <a:pt x="52069" y="0"/>
                  </a:moveTo>
                  <a:lnTo>
                    <a:pt x="3863939" y="0"/>
                  </a:lnTo>
                  <a:cubicBezTo>
                    <a:pt x="3892696" y="0"/>
                    <a:pt x="3916008" y="23312"/>
                    <a:pt x="3916008" y="52069"/>
                  </a:cubicBezTo>
                  <a:lnTo>
                    <a:pt x="3916008" y="354331"/>
                  </a:lnTo>
                  <a:cubicBezTo>
                    <a:pt x="3916008" y="383088"/>
                    <a:pt x="3892696" y="406400"/>
                    <a:pt x="3863939" y="406400"/>
                  </a:cubicBezTo>
                  <a:lnTo>
                    <a:pt x="52069" y="406400"/>
                  </a:lnTo>
                  <a:cubicBezTo>
                    <a:pt x="23312" y="406400"/>
                    <a:pt x="0" y="383088"/>
                    <a:pt x="0" y="354331"/>
                  </a:cubicBezTo>
                  <a:lnTo>
                    <a:pt x="0" y="52069"/>
                  </a:lnTo>
                  <a:cubicBezTo>
                    <a:pt x="0" y="23312"/>
                    <a:pt x="23312" y="0"/>
                    <a:pt x="52069" y="0"/>
                  </a:cubicBezTo>
                  <a:close/>
                </a:path>
              </a:pathLst>
            </a:custGeom>
            <a:solidFill>
              <a:srgbClr val="428CE2"/>
            </a:solidFill>
          </p:spPr>
        </p:sp>
        <p:sp>
          <p:nvSpPr>
            <p:cNvPr id="46" name="TextBox 46"/>
            <p:cNvSpPr txBox="1"/>
            <p:nvPr/>
          </p:nvSpPr>
          <p:spPr>
            <a:xfrm>
              <a:off x="0" y="-38100"/>
              <a:ext cx="3916008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47" name="TextBox 47"/>
          <p:cNvSpPr txBox="1"/>
          <p:nvPr/>
        </p:nvSpPr>
        <p:spPr>
          <a:xfrm>
            <a:off x="6733361" y="3100611"/>
            <a:ext cx="12460014" cy="13779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 b="1">
                <a:solidFill>
                  <a:srgbClr val="FFFFFF"/>
                </a:solidFill>
                <a:latin typeface="Helvetica Now Bold" panose="020B0804030202020204"/>
                <a:ea typeface="Helvetica Now Bold" panose="020B0804030202020204"/>
                <a:cs typeface="Helvetica Now Bold" panose="020B0804030202020204"/>
                <a:sym typeface="Helvetica Now Bold" panose="020B0804030202020204"/>
              </a:rPr>
              <a:t>Having a r</a:t>
            </a:r>
            <a:r>
              <a:rPr lang="en-US" sz="8000" b="1">
                <a:solidFill>
                  <a:srgbClr val="FFFFFF"/>
                </a:solidFill>
                <a:latin typeface="Helvetica Now Bold" panose="020B0804030202020204"/>
                <a:ea typeface="Helvetica Now Bold" panose="020B0804030202020204"/>
                <a:cs typeface="Helvetica Now Bold" panose="020B0804030202020204"/>
                <a:sym typeface="Helvetica Now Bold" panose="020B0804030202020204"/>
              </a:rPr>
              <a:t>elationship </a:t>
            </a:r>
            <a:endParaRPr lang="en-US" sz="8000" b="1">
              <a:solidFill>
                <a:srgbClr val="FFFFFF"/>
              </a:solidFill>
              <a:latin typeface="Helvetica Now Bold" panose="020B0804030202020204"/>
              <a:ea typeface="Helvetica Now Bold" panose="020B0804030202020204"/>
              <a:cs typeface="Helvetica Now Bold" panose="020B0804030202020204"/>
              <a:sym typeface="Helvetica Now Bold" panose="020B0804030202020204"/>
            </a:endParaRPr>
          </a:p>
        </p:txBody>
      </p:sp>
      <p:sp>
        <p:nvSpPr>
          <p:cNvPr id="48" name="TextBox 48"/>
          <p:cNvSpPr txBox="1"/>
          <p:nvPr/>
        </p:nvSpPr>
        <p:spPr>
          <a:xfrm>
            <a:off x="842599" y="6278774"/>
            <a:ext cx="1810861" cy="809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00"/>
              </a:lnSpc>
            </a:pPr>
            <a:r>
              <a:rPr lang="en-US" sz="6000" spc="-60">
                <a:solidFill>
                  <a:srgbClr val="F6FAFF"/>
                </a:solidFill>
                <a:latin typeface="Impact" panose="020B0806030902050204"/>
                <a:ea typeface="Impact" panose="020B0806030902050204"/>
                <a:cs typeface="Impact" panose="020B0806030902050204"/>
                <a:sym typeface="Impact" panose="020B0806030902050204"/>
              </a:rPr>
              <a:t>3</a:t>
            </a:r>
            <a:endParaRPr lang="en-US" sz="6000" spc="-60">
              <a:solidFill>
                <a:srgbClr val="F6FAFF"/>
              </a:solidFill>
              <a:latin typeface="Impact" panose="020B0806030902050204"/>
              <a:ea typeface="Impact" panose="020B0806030902050204"/>
              <a:cs typeface="Impact" panose="020B0806030902050204"/>
              <a:sym typeface="Impact" panose="020B0806030902050204"/>
            </a:endParaRPr>
          </a:p>
        </p:txBody>
      </p:sp>
      <p:grpSp>
        <p:nvGrpSpPr>
          <p:cNvPr id="49" name="Group 49"/>
          <p:cNvGrpSpPr/>
          <p:nvPr/>
        </p:nvGrpSpPr>
        <p:grpSpPr>
          <a:xfrm rot="0">
            <a:off x="5368955" y="5726057"/>
            <a:ext cx="14868594" cy="1543050"/>
            <a:chOff x="0" y="0"/>
            <a:chExt cx="3916008" cy="406400"/>
          </a:xfrm>
        </p:grpSpPr>
        <p:sp>
          <p:nvSpPr>
            <p:cNvPr id="50" name="Freeform 50"/>
            <p:cNvSpPr/>
            <p:nvPr/>
          </p:nvSpPr>
          <p:spPr>
            <a:xfrm>
              <a:off x="0" y="0"/>
              <a:ext cx="3916008" cy="406400"/>
            </a:xfrm>
            <a:custGeom>
              <a:avLst/>
              <a:gdLst/>
              <a:ahLst/>
              <a:cxnLst/>
              <a:rect l="l" t="t" r="r" b="b"/>
              <a:pathLst>
                <a:path w="3916008" h="406400">
                  <a:moveTo>
                    <a:pt x="52069" y="0"/>
                  </a:moveTo>
                  <a:lnTo>
                    <a:pt x="3863939" y="0"/>
                  </a:lnTo>
                  <a:cubicBezTo>
                    <a:pt x="3892696" y="0"/>
                    <a:pt x="3916008" y="23312"/>
                    <a:pt x="3916008" y="52069"/>
                  </a:cubicBezTo>
                  <a:lnTo>
                    <a:pt x="3916008" y="354331"/>
                  </a:lnTo>
                  <a:cubicBezTo>
                    <a:pt x="3916008" y="383088"/>
                    <a:pt x="3892696" y="406400"/>
                    <a:pt x="3863939" y="406400"/>
                  </a:cubicBezTo>
                  <a:lnTo>
                    <a:pt x="52069" y="406400"/>
                  </a:lnTo>
                  <a:cubicBezTo>
                    <a:pt x="23312" y="406400"/>
                    <a:pt x="0" y="383088"/>
                    <a:pt x="0" y="354331"/>
                  </a:cubicBezTo>
                  <a:lnTo>
                    <a:pt x="0" y="52069"/>
                  </a:lnTo>
                  <a:cubicBezTo>
                    <a:pt x="0" y="23312"/>
                    <a:pt x="23312" y="0"/>
                    <a:pt x="52069" y="0"/>
                  </a:cubicBezTo>
                  <a:close/>
                </a:path>
              </a:pathLst>
            </a:custGeom>
            <a:solidFill>
              <a:srgbClr val="428CE2"/>
            </a:solidFill>
          </p:spPr>
        </p:sp>
        <p:sp>
          <p:nvSpPr>
            <p:cNvPr id="51" name="TextBox 51"/>
            <p:cNvSpPr txBox="1"/>
            <p:nvPr/>
          </p:nvSpPr>
          <p:spPr>
            <a:xfrm>
              <a:off x="0" y="-38100"/>
              <a:ext cx="3916008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52" name="TextBox 52"/>
          <p:cNvSpPr txBox="1"/>
          <p:nvPr/>
        </p:nvSpPr>
        <p:spPr>
          <a:xfrm>
            <a:off x="6733361" y="5670496"/>
            <a:ext cx="10958832" cy="13779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 b="1">
                <a:solidFill>
                  <a:srgbClr val="FFFFFF"/>
                </a:solidFill>
                <a:latin typeface="Helvetica Now Bold" panose="020B0804030202020204"/>
                <a:ea typeface="Helvetica Now Bold" panose="020B0804030202020204"/>
                <a:cs typeface="Helvetica Now Bold" panose="020B0804030202020204"/>
                <a:sym typeface="Helvetica Now Bold" panose="020B0804030202020204"/>
              </a:rPr>
              <a:t> Late acop r</a:t>
            </a:r>
            <a:r>
              <a:rPr lang="en-US" sz="8000" b="1">
                <a:solidFill>
                  <a:srgbClr val="FFFFFF"/>
                </a:solidFill>
                <a:latin typeface="Helvetica Now Bold" panose="020B0804030202020204"/>
                <a:ea typeface="Helvetica Now Bold" panose="020B0804030202020204"/>
                <a:cs typeface="Helvetica Now Bold" panose="020B0804030202020204"/>
                <a:sym typeface="Helvetica Now Bold" panose="020B0804030202020204"/>
              </a:rPr>
              <a:t>eporting</a:t>
            </a:r>
            <a:endParaRPr lang="en-US" sz="8000" b="1">
              <a:solidFill>
                <a:srgbClr val="FFFFFF"/>
              </a:solidFill>
              <a:latin typeface="Helvetica Now Bold" panose="020B0804030202020204"/>
              <a:ea typeface="Helvetica Now Bold" panose="020B0804030202020204"/>
              <a:cs typeface="Helvetica Now Bold" panose="020B0804030202020204"/>
              <a:sym typeface="Helvetica Now Bold" panose="020B0804030202020204"/>
            </a:endParaRPr>
          </a:p>
        </p:txBody>
      </p:sp>
      <p:sp>
        <p:nvSpPr>
          <p:cNvPr id="53" name="TextBox 53"/>
          <p:cNvSpPr txBox="1"/>
          <p:nvPr/>
        </p:nvSpPr>
        <p:spPr>
          <a:xfrm>
            <a:off x="919392" y="8593765"/>
            <a:ext cx="1810861" cy="10731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00"/>
              </a:lnSpc>
            </a:pPr>
            <a:r>
              <a:rPr lang="en-US" sz="8000" spc="-80">
                <a:solidFill>
                  <a:srgbClr val="F6FAFF"/>
                </a:solidFill>
                <a:latin typeface="Impact" panose="020B0806030902050204"/>
                <a:ea typeface="Impact" panose="020B0806030902050204"/>
                <a:cs typeface="Impact" panose="020B0806030902050204"/>
                <a:sym typeface="Impact" panose="020B0806030902050204"/>
              </a:rPr>
              <a:t>4</a:t>
            </a:r>
            <a:endParaRPr lang="en-US" sz="8000" spc="-80">
              <a:solidFill>
                <a:srgbClr val="F6FAFF"/>
              </a:solidFill>
              <a:latin typeface="Impact" panose="020B0806030902050204"/>
              <a:ea typeface="Impact" panose="020B0806030902050204"/>
              <a:cs typeface="Impact" panose="020B0806030902050204"/>
              <a:sym typeface="Impact" panose="020B0806030902050204"/>
            </a:endParaRPr>
          </a:p>
        </p:txBody>
      </p:sp>
      <p:sp>
        <p:nvSpPr>
          <p:cNvPr id="54" name="TextBox 54"/>
          <p:cNvSpPr txBox="1"/>
          <p:nvPr/>
        </p:nvSpPr>
        <p:spPr>
          <a:xfrm>
            <a:off x="5876468" y="8125454"/>
            <a:ext cx="10958832" cy="13779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 b="1">
                <a:solidFill>
                  <a:srgbClr val="FFFFFF"/>
                </a:solidFill>
                <a:latin typeface="Helvetica Now Bold" panose="020B0804030202020204"/>
                <a:ea typeface="Helvetica Now Bold" panose="020B0804030202020204"/>
                <a:cs typeface="Helvetica Now Bold" panose="020B0804030202020204"/>
                <a:sym typeface="Helvetica Now Bold" panose="020B0804030202020204"/>
              </a:rPr>
              <a:t>Atm L</a:t>
            </a:r>
            <a:r>
              <a:rPr lang="en-US" sz="8000" b="1">
                <a:solidFill>
                  <a:srgbClr val="FFFFFF"/>
                </a:solidFill>
                <a:latin typeface="Helvetica Now Bold" panose="020B0804030202020204"/>
                <a:ea typeface="Helvetica Now Bold" panose="020B0804030202020204"/>
                <a:cs typeface="Helvetica Now Bold" panose="020B0804030202020204"/>
                <a:sym typeface="Helvetica Now Bold" panose="020B0804030202020204"/>
              </a:rPr>
              <a:t>ost</a:t>
            </a:r>
            <a:endParaRPr lang="en-US" sz="8000" b="1">
              <a:solidFill>
                <a:srgbClr val="FFFFFF"/>
              </a:solidFill>
              <a:latin typeface="Helvetica Now Bold" panose="020B0804030202020204"/>
              <a:ea typeface="Helvetica Now Bold" panose="020B0804030202020204"/>
              <a:cs typeface="Helvetica Now Bold" panose="020B0804030202020204"/>
              <a:sym typeface="Helvetica Now Bold" panose="020B0804030202020204"/>
            </a:endParaRPr>
          </a:p>
        </p:txBody>
      </p:sp>
    </p:spTree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-14368148" y="2416664"/>
            <a:ext cx="15649812" cy="38231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925"/>
              </a:lnSpc>
            </a:pPr>
            <a:r>
              <a:rPr lang="en-US" sz="27410" b="1" i="1">
                <a:solidFill>
                  <a:srgbClr val="FFFFFF"/>
                </a:solidFill>
                <a:latin typeface="Heading Now 11-18 Bold Italics" panose="00000800000000000000"/>
                <a:ea typeface="Heading Now 11-18 Bold Italics" panose="00000800000000000000"/>
                <a:cs typeface="Heading Now 11-18 Bold Italics" panose="00000800000000000000"/>
                <a:sym typeface="Heading Now 11-18 Bold Italics" panose="00000800000000000000"/>
              </a:rPr>
              <a:t>COMPETITORS</a:t>
            </a:r>
            <a:endParaRPr lang="en-US" sz="27410" b="1" i="1">
              <a:solidFill>
                <a:srgbClr val="FFFFFF"/>
              </a:solidFill>
              <a:latin typeface="Heading Now 11-18 Bold Italics" panose="00000800000000000000"/>
              <a:ea typeface="Heading Now 11-18 Bold Italics" panose="00000800000000000000"/>
              <a:cs typeface="Heading Now 11-18 Bold Italics" panose="00000800000000000000"/>
              <a:sym typeface="Heading Now 11-18 Bold Italics" panose="00000800000000000000"/>
            </a:endParaRPr>
          </a:p>
        </p:txBody>
      </p:sp>
      <p:grpSp>
        <p:nvGrpSpPr>
          <p:cNvPr id="3" name="Group 3"/>
          <p:cNvGrpSpPr/>
          <p:nvPr/>
        </p:nvGrpSpPr>
        <p:grpSpPr>
          <a:xfrm rot="0">
            <a:off x="-262434" y="0"/>
            <a:ext cx="19875403" cy="14053566"/>
            <a:chOff x="0" y="0"/>
            <a:chExt cx="26500537" cy="1873808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6500537" cy="18738088"/>
            </a:xfrm>
            <a:custGeom>
              <a:avLst/>
              <a:gdLst/>
              <a:ahLst/>
              <a:cxnLst/>
              <a:rect l="l" t="t" r="r" b="b"/>
              <a:pathLst>
                <a:path w="26500537" h="18738088">
                  <a:moveTo>
                    <a:pt x="0" y="0"/>
                  </a:moveTo>
                  <a:lnTo>
                    <a:pt x="26500537" y="0"/>
                  </a:lnTo>
                  <a:lnTo>
                    <a:pt x="26500537" y="18738088"/>
                  </a:lnTo>
                  <a:lnTo>
                    <a:pt x="0" y="187380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">
                <a:alphaModFix amt="14000"/>
              </a:blip>
              <a:stretch>
                <a:fillRect/>
              </a:stretch>
            </a:blipFill>
          </p:spPr>
        </p:sp>
        <p:sp>
          <p:nvSpPr>
            <p:cNvPr id="5" name="Freeform 5"/>
            <p:cNvSpPr/>
            <p:nvPr/>
          </p:nvSpPr>
          <p:spPr>
            <a:xfrm flipH="1">
              <a:off x="21215609" y="10250613"/>
              <a:ext cx="3518302" cy="3516836"/>
            </a:xfrm>
            <a:custGeom>
              <a:avLst/>
              <a:gdLst/>
              <a:ahLst/>
              <a:cxnLst/>
              <a:rect l="l" t="t" r="r" b="b"/>
              <a:pathLst>
                <a:path w="3518302" h="3516836">
                  <a:moveTo>
                    <a:pt x="3518302" y="0"/>
                  </a:moveTo>
                  <a:lnTo>
                    <a:pt x="0" y="0"/>
                  </a:lnTo>
                  <a:lnTo>
                    <a:pt x="0" y="3516837"/>
                  </a:lnTo>
                  <a:lnTo>
                    <a:pt x="3518302" y="3516837"/>
                  </a:lnTo>
                  <a:lnTo>
                    <a:pt x="3518302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 rot="0">
            <a:off x="9444022" y="32382"/>
            <a:ext cx="10037969" cy="10606407"/>
            <a:chOff x="0" y="0"/>
            <a:chExt cx="13383959" cy="14141876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4"/>
            <a:srcRect l="18472" r="18472"/>
            <a:stretch>
              <a:fillRect/>
            </a:stretch>
          </p:blipFill>
          <p:spPr>
            <a:xfrm>
              <a:off x="0" y="0"/>
              <a:ext cx="13383959" cy="14141876"/>
            </a:xfrm>
            <a:prstGeom prst="rect">
              <a:avLst/>
            </a:prstGeom>
          </p:spPr>
        </p:pic>
      </p:grpSp>
      <p:grpSp>
        <p:nvGrpSpPr>
          <p:cNvPr id="8" name="Group 8"/>
          <p:cNvGrpSpPr/>
          <p:nvPr/>
        </p:nvGrpSpPr>
        <p:grpSpPr>
          <a:xfrm rot="0">
            <a:off x="-4156328" y="-1187572"/>
            <a:ext cx="16846659" cy="12662144"/>
            <a:chOff x="0" y="0"/>
            <a:chExt cx="929336" cy="6985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929336" cy="698500"/>
            </a:xfrm>
            <a:custGeom>
              <a:avLst/>
              <a:gdLst/>
              <a:ahLst/>
              <a:cxnLst/>
              <a:rect l="l" t="t" r="r" b="b"/>
              <a:pathLst>
                <a:path w="929336" h="698500">
                  <a:moveTo>
                    <a:pt x="929336" y="349250"/>
                  </a:moveTo>
                  <a:lnTo>
                    <a:pt x="726136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726136" y="0"/>
                  </a:lnTo>
                  <a:lnTo>
                    <a:pt x="929336" y="34925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114300" y="-38100"/>
              <a:ext cx="700736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1" name="Group 11"/>
          <p:cNvGrpSpPr/>
          <p:nvPr/>
        </p:nvGrpSpPr>
        <p:grpSpPr>
          <a:xfrm rot="0">
            <a:off x="6640449" y="3927697"/>
            <a:ext cx="1483054" cy="448621"/>
            <a:chOff x="0" y="0"/>
            <a:chExt cx="390599" cy="11815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390599" cy="118155"/>
            </a:xfrm>
            <a:custGeom>
              <a:avLst/>
              <a:gdLst/>
              <a:ahLst/>
              <a:cxnLst/>
              <a:rect l="l" t="t" r="r" b="b"/>
              <a:pathLst>
                <a:path w="390599" h="118155">
                  <a:moveTo>
                    <a:pt x="59078" y="0"/>
                  </a:moveTo>
                  <a:lnTo>
                    <a:pt x="331521" y="0"/>
                  </a:lnTo>
                  <a:cubicBezTo>
                    <a:pt x="347189" y="0"/>
                    <a:pt x="362216" y="6224"/>
                    <a:pt x="373295" y="17303"/>
                  </a:cubicBezTo>
                  <a:cubicBezTo>
                    <a:pt x="384374" y="28383"/>
                    <a:pt x="390599" y="43409"/>
                    <a:pt x="390599" y="59078"/>
                  </a:cubicBezTo>
                  <a:lnTo>
                    <a:pt x="390599" y="59078"/>
                  </a:lnTo>
                  <a:cubicBezTo>
                    <a:pt x="390599" y="74746"/>
                    <a:pt x="384374" y="89773"/>
                    <a:pt x="373295" y="100852"/>
                  </a:cubicBezTo>
                  <a:cubicBezTo>
                    <a:pt x="362216" y="111931"/>
                    <a:pt x="347189" y="118155"/>
                    <a:pt x="331521" y="118155"/>
                  </a:cubicBezTo>
                  <a:lnTo>
                    <a:pt x="59078" y="118155"/>
                  </a:lnTo>
                  <a:cubicBezTo>
                    <a:pt x="43409" y="118155"/>
                    <a:pt x="28383" y="111931"/>
                    <a:pt x="17303" y="100852"/>
                  </a:cubicBezTo>
                  <a:cubicBezTo>
                    <a:pt x="6224" y="89773"/>
                    <a:pt x="0" y="74746"/>
                    <a:pt x="0" y="59078"/>
                  </a:cubicBezTo>
                  <a:lnTo>
                    <a:pt x="0" y="59078"/>
                  </a:lnTo>
                  <a:cubicBezTo>
                    <a:pt x="0" y="43409"/>
                    <a:pt x="6224" y="28383"/>
                    <a:pt x="17303" y="17303"/>
                  </a:cubicBezTo>
                  <a:cubicBezTo>
                    <a:pt x="28383" y="6224"/>
                    <a:pt x="43409" y="0"/>
                    <a:pt x="59078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390599" cy="1562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r>
                <a:rPr lang="en-US" sz="1900">
                  <a:solidFill>
                    <a:srgbClr val="FFFFFF"/>
                  </a:solidFill>
                  <a:latin typeface="Canva Sans" panose="020B0503030501040103"/>
                  <a:ea typeface="Canva Sans" panose="020B0503030501040103"/>
                  <a:cs typeface="Canva Sans" panose="020B0503030501040103"/>
                  <a:sym typeface="Canva Sans" panose="020B0503030501040103"/>
                </a:rPr>
                <a:t>OneP</a:t>
              </a:r>
              <a:endParaRPr lang="en-US" sz="1900">
                <a:solidFill>
                  <a:srgbClr val="FFFFFF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endParaRPr>
            </a:p>
          </p:txBody>
        </p:sp>
      </p:grpSp>
      <p:sp>
        <p:nvSpPr>
          <p:cNvPr id="14" name="Freeform 14"/>
          <p:cNvSpPr/>
          <p:nvPr/>
        </p:nvSpPr>
        <p:spPr>
          <a:xfrm flipH="1" flipV="1">
            <a:off x="-262434" y="-187103"/>
            <a:ext cx="4383276" cy="4114800"/>
          </a:xfrm>
          <a:custGeom>
            <a:avLst/>
            <a:gdLst/>
            <a:ahLst/>
            <a:cxnLst/>
            <a:rect l="l" t="t" r="r" b="b"/>
            <a:pathLst>
              <a:path w="4383276" h="4114800">
                <a:moveTo>
                  <a:pt x="4383276" y="4114800"/>
                </a:moveTo>
                <a:lnTo>
                  <a:pt x="0" y="4114800"/>
                </a:lnTo>
                <a:lnTo>
                  <a:pt x="0" y="0"/>
                </a:lnTo>
                <a:lnTo>
                  <a:pt x="4383276" y="0"/>
                </a:lnTo>
                <a:lnTo>
                  <a:pt x="4383276" y="411480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4721546" y="6172200"/>
            <a:ext cx="5320862" cy="4114800"/>
          </a:xfrm>
          <a:custGeom>
            <a:avLst/>
            <a:gdLst/>
            <a:ahLst/>
            <a:cxnLst/>
            <a:rect l="l" t="t" r="r" b="b"/>
            <a:pathLst>
              <a:path w="5320862" h="4114800">
                <a:moveTo>
                  <a:pt x="0" y="0"/>
                </a:moveTo>
                <a:lnTo>
                  <a:pt x="5320862" y="0"/>
                </a:lnTo>
                <a:lnTo>
                  <a:pt x="532086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218978" y="4261174"/>
            <a:ext cx="12237693" cy="1564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505"/>
              </a:lnSpc>
            </a:pPr>
            <a:r>
              <a:rPr lang="en-US" sz="8980" b="1" i="1" spc="-359">
                <a:solidFill>
                  <a:srgbClr val="418CE3"/>
                </a:solidFill>
                <a:latin typeface="Heading Now 91-98 Bold Italics" panose="00000800000000000000"/>
                <a:ea typeface="Heading Now 91-98 Bold Italics" panose="00000800000000000000"/>
                <a:cs typeface="Heading Now 91-98 Bold Italics" panose="00000800000000000000"/>
                <a:sym typeface="Heading Now 91-98 Bold Italics" panose="00000800000000000000"/>
              </a:rPr>
              <a:t>RESOLUTIONS</a:t>
            </a:r>
            <a:endParaRPr lang="en-US" sz="8980" b="1" i="1" spc="-359">
              <a:solidFill>
                <a:srgbClr val="418CE3"/>
              </a:solidFill>
              <a:latin typeface="Heading Now 91-98 Bold Italics" panose="00000800000000000000"/>
              <a:ea typeface="Heading Now 91-98 Bold Italics" panose="00000800000000000000"/>
              <a:cs typeface="Heading Now 91-98 Bold Italics" panose="00000800000000000000"/>
              <a:sym typeface="Heading Now 91-98 Bold Italics" panose="00000800000000000000"/>
            </a:endParaRPr>
          </a:p>
        </p:txBody>
      </p:sp>
    </p:spTree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6640449" y="3927697"/>
            <a:ext cx="1483054" cy="448621"/>
            <a:chOff x="0" y="0"/>
            <a:chExt cx="390599" cy="11815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90599" cy="118155"/>
            </a:xfrm>
            <a:custGeom>
              <a:avLst/>
              <a:gdLst/>
              <a:ahLst/>
              <a:cxnLst/>
              <a:rect l="l" t="t" r="r" b="b"/>
              <a:pathLst>
                <a:path w="390599" h="118155">
                  <a:moveTo>
                    <a:pt x="59078" y="0"/>
                  </a:moveTo>
                  <a:lnTo>
                    <a:pt x="331521" y="0"/>
                  </a:lnTo>
                  <a:cubicBezTo>
                    <a:pt x="347189" y="0"/>
                    <a:pt x="362216" y="6224"/>
                    <a:pt x="373295" y="17303"/>
                  </a:cubicBezTo>
                  <a:cubicBezTo>
                    <a:pt x="384374" y="28383"/>
                    <a:pt x="390599" y="43409"/>
                    <a:pt x="390599" y="59078"/>
                  </a:cubicBezTo>
                  <a:lnTo>
                    <a:pt x="390599" y="59078"/>
                  </a:lnTo>
                  <a:cubicBezTo>
                    <a:pt x="390599" y="74746"/>
                    <a:pt x="384374" y="89773"/>
                    <a:pt x="373295" y="100852"/>
                  </a:cubicBezTo>
                  <a:cubicBezTo>
                    <a:pt x="362216" y="111931"/>
                    <a:pt x="347189" y="118155"/>
                    <a:pt x="331521" y="118155"/>
                  </a:cubicBezTo>
                  <a:lnTo>
                    <a:pt x="59078" y="118155"/>
                  </a:lnTo>
                  <a:cubicBezTo>
                    <a:pt x="43409" y="118155"/>
                    <a:pt x="28383" y="111931"/>
                    <a:pt x="17303" y="100852"/>
                  </a:cubicBezTo>
                  <a:cubicBezTo>
                    <a:pt x="6224" y="89773"/>
                    <a:pt x="0" y="74746"/>
                    <a:pt x="0" y="59078"/>
                  </a:cubicBezTo>
                  <a:lnTo>
                    <a:pt x="0" y="59078"/>
                  </a:lnTo>
                  <a:cubicBezTo>
                    <a:pt x="0" y="43409"/>
                    <a:pt x="6224" y="28383"/>
                    <a:pt x="17303" y="17303"/>
                  </a:cubicBezTo>
                  <a:cubicBezTo>
                    <a:pt x="28383" y="6224"/>
                    <a:pt x="43409" y="0"/>
                    <a:pt x="59078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390599" cy="1562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r>
                <a:rPr lang="en-US" sz="1900">
                  <a:solidFill>
                    <a:srgbClr val="FFFFFF"/>
                  </a:solidFill>
                  <a:latin typeface="Canva Sans" panose="020B0503030501040103"/>
                  <a:ea typeface="Canva Sans" panose="020B0503030501040103"/>
                  <a:cs typeface="Canva Sans" panose="020B0503030501040103"/>
                  <a:sym typeface="Canva Sans" panose="020B0503030501040103"/>
                </a:rPr>
                <a:t>OneP</a:t>
              </a:r>
              <a:endParaRPr lang="en-US" sz="1900">
                <a:solidFill>
                  <a:srgbClr val="FFFFFF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endParaRPr>
            </a:p>
          </p:txBody>
        </p:sp>
      </p:grpSp>
      <p:sp>
        <p:nvSpPr>
          <p:cNvPr id="5" name="Freeform 5"/>
          <p:cNvSpPr/>
          <p:nvPr/>
        </p:nvSpPr>
        <p:spPr>
          <a:xfrm>
            <a:off x="4848068" y="1451321"/>
            <a:ext cx="16230600" cy="6877717"/>
          </a:xfrm>
          <a:custGeom>
            <a:avLst/>
            <a:gdLst/>
            <a:ahLst/>
            <a:cxnLst/>
            <a:rect l="l" t="t" r="r" b="b"/>
            <a:pathLst>
              <a:path w="16230600" h="6877717">
                <a:moveTo>
                  <a:pt x="0" y="0"/>
                </a:moveTo>
                <a:lnTo>
                  <a:pt x="16230600" y="0"/>
                </a:lnTo>
                <a:lnTo>
                  <a:pt x="16230600" y="6877717"/>
                </a:lnTo>
                <a:lnTo>
                  <a:pt x="0" y="6877717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alphaModFix amt="28000"/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 rot="0">
            <a:off x="-262434" y="0"/>
            <a:ext cx="19875403" cy="14053566"/>
            <a:chOff x="0" y="0"/>
            <a:chExt cx="26500537" cy="1873808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6500537" cy="18738088"/>
            </a:xfrm>
            <a:custGeom>
              <a:avLst/>
              <a:gdLst/>
              <a:ahLst/>
              <a:cxnLst/>
              <a:rect l="l" t="t" r="r" b="b"/>
              <a:pathLst>
                <a:path w="26500537" h="18738088">
                  <a:moveTo>
                    <a:pt x="0" y="0"/>
                  </a:moveTo>
                  <a:lnTo>
                    <a:pt x="26500537" y="0"/>
                  </a:lnTo>
                  <a:lnTo>
                    <a:pt x="26500537" y="18738088"/>
                  </a:lnTo>
                  <a:lnTo>
                    <a:pt x="0" y="187380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14000"/>
              </a:blip>
              <a:stretch>
                <a:fillRect/>
              </a:stretch>
            </a:blipFill>
          </p:spPr>
        </p:sp>
        <p:sp>
          <p:nvSpPr>
            <p:cNvPr id="8" name="Freeform 8"/>
            <p:cNvSpPr/>
            <p:nvPr/>
          </p:nvSpPr>
          <p:spPr>
            <a:xfrm flipH="1">
              <a:off x="21215609" y="10250613"/>
              <a:ext cx="3518302" cy="3516836"/>
            </a:xfrm>
            <a:custGeom>
              <a:avLst/>
              <a:gdLst/>
              <a:ahLst/>
              <a:cxnLst/>
              <a:rect l="l" t="t" r="r" b="b"/>
              <a:pathLst>
                <a:path w="3518302" h="3516836">
                  <a:moveTo>
                    <a:pt x="3518302" y="0"/>
                  </a:moveTo>
                  <a:lnTo>
                    <a:pt x="0" y="0"/>
                  </a:lnTo>
                  <a:lnTo>
                    <a:pt x="0" y="3516837"/>
                  </a:lnTo>
                  <a:lnTo>
                    <a:pt x="3518302" y="3516837"/>
                  </a:lnTo>
                  <a:lnTo>
                    <a:pt x="3518302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9" name="Group 9"/>
          <p:cNvGrpSpPr/>
          <p:nvPr/>
        </p:nvGrpSpPr>
        <p:grpSpPr>
          <a:xfrm rot="0">
            <a:off x="5368955" y="541552"/>
            <a:ext cx="14868594" cy="2144713"/>
            <a:chOff x="0" y="0"/>
            <a:chExt cx="3916008" cy="56486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3916008" cy="564863"/>
            </a:xfrm>
            <a:custGeom>
              <a:avLst/>
              <a:gdLst/>
              <a:ahLst/>
              <a:cxnLst/>
              <a:rect l="l" t="t" r="r" b="b"/>
              <a:pathLst>
                <a:path w="3916008" h="564863">
                  <a:moveTo>
                    <a:pt x="52069" y="0"/>
                  </a:moveTo>
                  <a:lnTo>
                    <a:pt x="3863939" y="0"/>
                  </a:lnTo>
                  <a:cubicBezTo>
                    <a:pt x="3892696" y="0"/>
                    <a:pt x="3916008" y="23312"/>
                    <a:pt x="3916008" y="52069"/>
                  </a:cubicBezTo>
                  <a:lnTo>
                    <a:pt x="3916008" y="512794"/>
                  </a:lnTo>
                  <a:cubicBezTo>
                    <a:pt x="3916008" y="541551"/>
                    <a:pt x="3892696" y="564863"/>
                    <a:pt x="3863939" y="564863"/>
                  </a:cubicBezTo>
                  <a:lnTo>
                    <a:pt x="52069" y="564863"/>
                  </a:lnTo>
                  <a:cubicBezTo>
                    <a:pt x="23312" y="564863"/>
                    <a:pt x="0" y="541551"/>
                    <a:pt x="0" y="512794"/>
                  </a:cubicBezTo>
                  <a:lnTo>
                    <a:pt x="0" y="52069"/>
                  </a:lnTo>
                  <a:cubicBezTo>
                    <a:pt x="0" y="23312"/>
                    <a:pt x="23312" y="0"/>
                    <a:pt x="52069" y="0"/>
                  </a:cubicBezTo>
                  <a:close/>
                </a:path>
              </a:pathLst>
            </a:custGeom>
            <a:solidFill>
              <a:srgbClr val="428CE2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3916008" cy="6029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2" name="Group 12"/>
          <p:cNvGrpSpPr/>
          <p:nvPr/>
        </p:nvGrpSpPr>
        <p:grpSpPr>
          <a:xfrm rot="0">
            <a:off x="4423769" y="-163475"/>
            <a:ext cx="13864231" cy="10977563"/>
            <a:chOff x="0" y="0"/>
            <a:chExt cx="3651485" cy="289121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3651485" cy="2891210"/>
            </a:xfrm>
            <a:custGeom>
              <a:avLst/>
              <a:gdLst/>
              <a:ahLst/>
              <a:cxnLst/>
              <a:rect l="l" t="t" r="r" b="b"/>
              <a:pathLst>
                <a:path w="3651485" h="2891210">
                  <a:moveTo>
                    <a:pt x="0" y="0"/>
                  </a:moveTo>
                  <a:lnTo>
                    <a:pt x="3651485" y="0"/>
                  </a:lnTo>
                  <a:lnTo>
                    <a:pt x="3651485" y="2891210"/>
                  </a:lnTo>
                  <a:lnTo>
                    <a:pt x="0" y="2891210"/>
                  </a:lnTo>
                  <a:close/>
                </a:path>
              </a:pathLst>
            </a:custGeom>
            <a:solidFill>
              <a:srgbClr val="428CE2">
                <a:alpha val="12941"/>
              </a:srgbClr>
            </a:solidFill>
            <a:ln w="38100" cap="sq">
              <a:solidFill>
                <a:srgbClr val="05014A">
                  <a:alpha val="12941"/>
                </a:srgbClr>
              </a:solidFill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3651485" cy="29293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5" name="Group 15"/>
          <p:cNvGrpSpPr/>
          <p:nvPr/>
        </p:nvGrpSpPr>
        <p:grpSpPr>
          <a:xfrm rot="0">
            <a:off x="1232755" y="536797"/>
            <a:ext cx="3894150" cy="2124200"/>
            <a:chOff x="0" y="0"/>
            <a:chExt cx="1025620" cy="55946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025620" cy="559460"/>
            </a:xfrm>
            <a:custGeom>
              <a:avLst/>
              <a:gdLst/>
              <a:ahLst/>
              <a:cxnLst/>
              <a:rect l="l" t="t" r="r" b="b"/>
              <a:pathLst>
                <a:path w="1025620" h="559460">
                  <a:moveTo>
                    <a:pt x="198809" y="0"/>
                  </a:moveTo>
                  <a:lnTo>
                    <a:pt x="826811" y="0"/>
                  </a:lnTo>
                  <a:cubicBezTo>
                    <a:pt x="936610" y="0"/>
                    <a:pt x="1025620" y="89010"/>
                    <a:pt x="1025620" y="198809"/>
                  </a:cubicBezTo>
                  <a:lnTo>
                    <a:pt x="1025620" y="360651"/>
                  </a:lnTo>
                  <a:cubicBezTo>
                    <a:pt x="1025620" y="470450"/>
                    <a:pt x="936610" y="559460"/>
                    <a:pt x="826811" y="559460"/>
                  </a:cubicBezTo>
                  <a:lnTo>
                    <a:pt x="198809" y="559460"/>
                  </a:lnTo>
                  <a:cubicBezTo>
                    <a:pt x="89010" y="559460"/>
                    <a:pt x="0" y="470450"/>
                    <a:pt x="0" y="360651"/>
                  </a:cubicBezTo>
                  <a:lnTo>
                    <a:pt x="0" y="198809"/>
                  </a:lnTo>
                  <a:cubicBezTo>
                    <a:pt x="0" y="89010"/>
                    <a:pt x="89010" y="0"/>
                    <a:pt x="198809" y="0"/>
                  </a:cubicBezTo>
                  <a:close/>
                </a:path>
              </a:pathLst>
            </a:custGeom>
            <a:solidFill>
              <a:srgbClr val="428CE2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1025620" cy="5975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8" name="Group 18"/>
          <p:cNvGrpSpPr/>
          <p:nvPr/>
        </p:nvGrpSpPr>
        <p:grpSpPr>
          <a:xfrm rot="-2232417">
            <a:off x="0" y="-290676"/>
            <a:ext cx="3806877" cy="3809170"/>
            <a:chOff x="0" y="0"/>
            <a:chExt cx="5075836" cy="5078893"/>
          </a:xfrm>
        </p:grpSpPr>
        <p:grpSp>
          <p:nvGrpSpPr>
            <p:cNvPr id="19" name="Group 19"/>
            <p:cNvGrpSpPr/>
            <p:nvPr/>
          </p:nvGrpSpPr>
          <p:grpSpPr>
            <a:xfrm rot="3174007">
              <a:off x="1327719" y="1434045"/>
              <a:ext cx="2431165" cy="2258457"/>
              <a:chOff x="0" y="0"/>
              <a:chExt cx="355575" cy="330315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355575" cy="330315"/>
              </a:xfrm>
              <a:custGeom>
                <a:avLst/>
                <a:gdLst/>
                <a:ahLst/>
                <a:cxnLst/>
                <a:rect l="l" t="t" r="r" b="b"/>
                <a:pathLst>
                  <a:path w="355575" h="330315">
                    <a:moveTo>
                      <a:pt x="165158" y="0"/>
                    </a:moveTo>
                    <a:lnTo>
                      <a:pt x="190417" y="0"/>
                    </a:lnTo>
                    <a:cubicBezTo>
                      <a:pt x="234220" y="0"/>
                      <a:pt x="276228" y="17400"/>
                      <a:pt x="307202" y="48374"/>
                    </a:cubicBezTo>
                    <a:cubicBezTo>
                      <a:pt x="338175" y="79347"/>
                      <a:pt x="355575" y="121355"/>
                      <a:pt x="355575" y="165158"/>
                    </a:cubicBezTo>
                    <a:lnTo>
                      <a:pt x="355575" y="165158"/>
                    </a:lnTo>
                    <a:cubicBezTo>
                      <a:pt x="355575" y="208960"/>
                      <a:pt x="338175" y="250969"/>
                      <a:pt x="307202" y="281942"/>
                    </a:cubicBezTo>
                    <a:cubicBezTo>
                      <a:pt x="276228" y="312915"/>
                      <a:pt x="234220" y="330315"/>
                      <a:pt x="190417" y="330315"/>
                    </a:cubicBezTo>
                    <a:lnTo>
                      <a:pt x="165158" y="330315"/>
                    </a:lnTo>
                    <a:cubicBezTo>
                      <a:pt x="121355" y="330315"/>
                      <a:pt x="79347" y="312915"/>
                      <a:pt x="48374" y="281942"/>
                    </a:cubicBezTo>
                    <a:cubicBezTo>
                      <a:pt x="17400" y="250969"/>
                      <a:pt x="0" y="208960"/>
                      <a:pt x="0" y="165158"/>
                    </a:cubicBezTo>
                    <a:lnTo>
                      <a:pt x="0" y="165158"/>
                    </a:lnTo>
                    <a:cubicBezTo>
                      <a:pt x="0" y="121355"/>
                      <a:pt x="17400" y="79347"/>
                      <a:pt x="48374" y="48374"/>
                    </a:cubicBezTo>
                    <a:cubicBezTo>
                      <a:pt x="79347" y="17400"/>
                      <a:pt x="121355" y="0"/>
                      <a:pt x="165158" y="0"/>
                    </a:cubicBezTo>
                    <a:close/>
                  </a:path>
                </a:pathLst>
              </a:custGeom>
              <a:solidFill>
                <a:srgbClr val="428CE2"/>
              </a:solidFill>
            </p:spPr>
          </p:sp>
          <p:sp>
            <p:nvSpPr>
              <p:cNvPr id="21" name="TextBox 21"/>
              <p:cNvSpPr txBox="1"/>
              <p:nvPr/>
            </p:nvSpPr>
            <p:spPr>
              <a:xfrm>
                <a:off x="0" y="-38100"/>
                <a:ext cx="355575" cy="368415"/>
              </a:xfrm>
              <a:prstGeom prst="rect">
                <a:avLst/>
              </a:prstGeom>
            </p:spPr>
            <p:txBody>
              <a:bodyPr lIns="68609" tIns="68609" rIns="68609" bIns="68609" rtlCol="0" anchor="ctr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id="22" name="Freeform 22"/>
            <p:cNvSpPr/>
            <p:nvPr/>
          </p:nvSpPr>
          <p:spPr>
            <a:xfrm rot="-7536936">
              <a:off x="715134" y="723291"/>
              <a:ext cx="3645569" cy="3632312"/>
            </a:xfrm>
            <a:custGeom>
              <a:avLst/>
              <a:gdLst/>
              <a:ahLst/>
              <a:cxnLst/>
              <a:rect l="l" t="t" r="r" b="b"/>
              <a:pathLst>
                <a:path w="3645569" h="3632312">
                  <a:moveTo>
                    <a:pt x="0" y="0"/>
                  </a:moveTo>
                  <a:lnTo>
                    <a:pt x="3645568" y="0"/>
                  </a:lnTo>
                  <a:lnTo>
                    <a:pt x="3645568" y="3632312"/>
                  </a:lnTo>
                  <a:lnTo>
                    <a:pt x="0" y="363231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23" name="TextBox 23"/>
          <p:cNvSpPr txBox="1"/>
          <p:nvPr/>
        </p:nvSpPr>
        <p:spPr>
          <a:xfrm>
            <a:off x="926686" y="1190625"/>
            <a:ext cx="1810861" cy="1209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9000" spc="-89">
                <a:solidFill>
                  <a:srgbClr val="F6FAFF"/>
                </a:solidFill>
                <a:latin typeface="Impact" panose="020B0806030902050204"/>
                <a:ea typeface="Impact" panose="020B0806030902050204"/>
                <a:cs typeface="Impact" panose="020B0806030902050204"/>
                <a:sym typeface="Impact" panose="020B0806030902050204"/>
              </a:rPr>
              <a:t>1</a:t>
            </a:r>
            <a:endParaRPr lang="en-US" sz="9000" spc="-89">
              <a:solidFill>
                <a:srgbClr val="F6FAFF"/>
              </a:solidFill>
              <a:latin typeface="Impact" panose="020B0806030902050204"/>
              <a:ea typeface="Impact" panose="020B0806030902050204"/>
              <a:cs typeface="Impact" panose="020B0806030902050204"/>
              <a:sym typeface="Impact" panose="020B0806030902050204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5368955" y="1146397"/>
            <a:ext cx="12254589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500" b="1">
                <a:solidFill>
                  <a:srgbClr val="FFFFFF"/>
                </a:solidFill>
                <a:latin typeface="Helvetica Now Bold" panose="020B0804030202020204"/>
                <a:ea typeface="Helvetica Now Bold" panose="020B0804030202020204"/>
                <a:cs typeface="Helvetica Now Bold" panose="020B0804030202020204"/>
                <a:sym typeface="Helvetica Now Bold" panose="020B0804030202020204"/>
              </a:rPr>
              <a:t>Pay </a:t>
            </a:r>
            <a:r>
              <a:rPr lang="en-US" sz="4500" b="1">
                <a:solidFill>
                  <a:srgbClr val="FFFFFF"/>
                </a:solidFill>
                <a:latin typeface="Helvetica Now Bold" panose="020B0804030202020204"/>
                <a:ea typeface="Helvetica Now Bold" panose="020B0804030202020204"/>
                <a:cs typeface="Helvetica Now Bold" panose="020B0804030202020204"/>
                <a:sym typeface="Helvetica Now Bold" panose="020B0804030202020204"/>
              </a:rPr>
              <a:t>attention to customer feedback</a:t>
            </a:r>
            <a:endParaRPr lang="en-US" sz="4500" b="1">
              <a:solidFill>
                <a:srgbClr val="FFFFFF"/>
              </a:solidFill>
              <a:latin typeface="Helvetica Now Bold" panose="020B0804030202020204"/>
              <a:ea typeface="Helvetica Now Bold" panose="020B0804030202020204"/>
              <a:cs typeface="Helvetica Now Bold" panose="020B0804030202020204"/>
              <a:sym typeface="Helvetica Now Bold" panose="020B0804030202020204"/>
            </a:endParaRPr>
          </a:p>
        </p:txBody>
      </p:sp>
      <p:grpSp>
        <p:nvGrpSpPr>
          <p:cNvPr id="25" name="Group 25"/>
          <p:cNvGrpSpPr/>
          <p:nvPr/>
        </p:nvGrpSpPr>
        <p:grpSpPr>
          <a:xfrm rot="-7342958">
            <a:off x="1028053" y="6381270"/>
            <a:ext cx="1438275" cy="1433309"/>
            <a:chOff x="0" y="0"/>
            <a:chExt cx="1917700" cy="1911078"/>
          </a:xfrm>
        </p:grpSpPr>
        <p:grpSp>
          <p:nvGrpSpPr>
            <p:cNvPr id="26" name="Group 26"/>
            <p:cNvGrpSpPr/>
            <p:nvPr/>
          </p:nvGrpSpPr>
          <p:grpSpPr>
            <a:xfrm rot="0">
              <a:off x="251173" y="242853"/>
              <a:ext cx="1403279" cy="1425371"/>
              <a:chOff x="0" y="0"/>
              <a:chExt cx="400101" cy="406400"/>
            </a:xfrm>
          </p:grpSpPr>
          <p:sp>
            <p:nvSpPr>
              <p:cNvPr id="27" name="Freeform 27"/>
              <p:cNvSpPr/>
              <p:nvPr/>
            </p:nvSpPr>
            <p:spPr>
              <a:xfrm>
                <a:off x="0" y="0"/>
                <a:ext cx="400101" cy="406400"/>
              </a:xfrm>
              <a:custGeom>
                <a:avLst/>
                <a:gdLst/>
                <a:ahLst/>
                <a:cxnLst/>
                <a:rect l="l" t="t" r="r" b="b"/>
                <a:pathLst>
                  <a:path w="400101" h="406400">
                    <a:moveTo>
                      <a:pt x="200051" y="0"/>
                    </a:moveTo>
                    <a:lnTo>
                      <a:pt x="200051" y="0"/>
                    </a:lnTo>
                    <a:cubicBezTo>
                      <a:pt x="310535" y="0"/>
                      <a:pt x="400101" y="89566"/>
                      <a:pt x="400101" y="200051"/>
                    </a:cubicBezTo>
                    <a:lnTo>
                      <a:pt x="400101" y="206349"/>
                    </a:lnTo>
                    <a:cubicBezTo>
                      <a:pt x="400101" y="316834"/>
                      <a:pt x="310535" y="406400"/>
                      <a:pt x="200051" y="406400"/>
                    </a:cubicBezTo>
                    <a:lnTo>
                      <a:pt x="200051" y="406400"/>
                    </a:lnTo>
                    <a:cubicBezTo>
                      <a:pt x="89566" y="406400"/>
                      <a:pt x="0" y="316834"/>
                      <a:pt x="0" y="206349"/>
                    </a:cubicBezTo>
                    <a:lnTo>
                      <a:pt x="0" y="200051"/>
                    </a:lnTo>
                    <a:cubicBezTo>
                      <a:pt x="0" y="89566"/>
                      <a:pt x="89566" y="0"/>
                      <a:pt x="200051" y="0"/>
                    </a:cubicBezTo>
                    <a:close/>
                  </a:path>
                </a:pathLst>
              </a:custGeom>
              <a:solidFill>
                <a:srgbClr val="428CE2"/>
              </a:solidFill>
            </p:spPr>
          </p:sp>
          <p:sp>
            <p:nvSpPr>
              <p:cNvPr id="28" name="TextBox 28"/>
              <p:cNvSpPr txBox="1"/>
              <p:nvPr/>
            </p:nvSpPr>
            <p:spPr>
              <a:xfrm>
                <a:off x="0" y="-38100"/>
                <a:ext cx="400101" cy="444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id="29" name="Freeform 29"/>
            <p:cNvSpPr/>
            <p:nvPr/>
          </p:nvSpPr>
          <p:spPr>
            <a:xfrm rot="-10710944">
              <a:off x="23818" y="23907"/>
              <a:ext cx="1870064" cy="1863264"/>
            </a:xfrm>
            <a:custGeom>
              <a:avLst/>
              <a:gdLst/>
              <a:ahLst/>
              <a:cxnLst/>
              <a:rect l="l" t="t" r="r" b="b"/>
              <a:pathLst>
                <a:path w="1870064" h="1863264">
                  <a:moveTo>
                    <a:pt x="0" y="0"/>
                  </a:moveTo>
                  <a:lnTo>
                    <a:pt x="1870064" y="0"/>
                  </a:lnTo>
                  <a:lnTo>
                    <a:pt x="1870064" y="1863264"/>
                  </a:lnTo>
                  <a:lnTo>
                    <a:pt x="0" y="186326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30" name="Group 30"/>
          <p:cNvGrpSpPr/>
          <p:nvPr/>
        </p:nvGrpSpPr>
        <p:grpSpPr>
          <a:xfrm rot="-227269">
            <a:off x="1112979" y="3659664"/>
            <a:ext cx="1438275" cy="1433309"/>
            <a:chOff x="0" y="0"/>
            <a:chExt cx="1917700" cy="1911078"/>
          </a:xfrm>
        </p:grpSpPr>
        <p:grpSp>
          <p:nvGrpSpPr>
            <p:cNvPr id="31" name="Group 31"/>
            <p:cNvGrpSpPr/>
            <p:nvPr/>
          </p:nvGrpSpPr>
          <p:grpSpPr>
            <a:xfrm rot="0">
              <a:off x="251173" y="242853"/>
              <a:ext cx="1403279" cy="1425371"/>
              <a:chOff x="0" y="0"/>
              <a:chExt cx="400101" cy="406400"/>
            </a:xfrm>
          </p:grpSpPr>
          <p:sp>
            <p:nvSpPr>
              <p:cNvPr id="32" name="Freeform 32"/>
              <p:cNvSpPr/>
              <p:nvPr/>
            </p:nvSpPr>
            <p:spPr>
              <a:xfrm>
                <a:off x="0" y="0"/>
                <a:ext cx="400101" cy="406400"/>
              </a:xfrm>
              <a:custGeom>
                <a:avLst/>
                <a:gdLst/>
                <a:ahLst/>
                <a:cxnLst/>
                <a:rect l="l" t="t" r="r" b="b"/>
                <a:pathLst>
                  <a:path w="400101" h="406400">
                    <a:moveTo>
                      <a:pt x="200051" y="0"/>
                    </a:moveTo>
                    <a:lnTo>
                      <a:pt x="200051" y="0"/>
                    </a:lnTo>
                    <a:cubicBezTo>
                      <a:pt x="310535" y="0"/>
                      <a:pt x="400101" y="89566"/>
                      <a:pt x="400101" y="200051"/>
                    </a:cubicBezTo>
                    <a:lnTo>
                      <a:pt x="400101" y="206349"/>
                    </a:lnTo>
                    <a:cubicBezTo>
                      <a:pt x="400101" y="316834"/>
                      <a:pt x="310535" y="406400"/>
                      <a:pt x="200051" y="406400"/>
                    </a:cubicBezTo>
                    <a:lnTo>
                      <a:pt x="200051" y="406400"/>
                    </a:lnTo>
                    <a:cubicBezTo>
                      <a:pt x="89566" y="406400"/>
                      <a:pt x="0" y="316834"/>
                      <a:pt x="0" y="206349"/>
                    </a:cubicBezTo>
                    <a:lnTo>
                      <a:pt x="0" y="200051"/>
                    </a:lnTo>
                    <a:cubicBezTo>
                      <a:pt x="0" y="89566"/>
                      <a:pt x="89566" y="0"/>
                      <a:pt x="200051" y="0"/>
                    </a:cubicBezTo>
                    <a:close/>
                  </a:path>
                </a:pathLst>
              </a:custGeom>
              <a:solidFill>
                <a:srgbClr val="428CE2"/>
              </a:solidFill>
            </p:spPr>
          </p:sp>
          <p:sp>
            <p:nvSpPr>
              <p:cNvPr id="33" name="TextBox 33"/>
              <p:cNvSpPr txBox="1"/>
              <p:nvPr/>
            </p:nvSpPr>
            <p:spPr>
              <a:xfrm>
                <a:off x="0" y="-38100"/>
                <a:ext cx="400101" cy="444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id="34" name="Freeform 34"/>
            <p:cNvSpPr/>
            <p:nvPr/>
          </p:nvSpPr>
          <p:spPr>
            <a:xfrm rot="-10710944">
              <a:off x="23818" y="23907"/>
              <a:ext cx="1870064" cy="1863264"/>
            </a:xfrm>
            <a:custGeom>
              <a:avLst/>
              <a:gdLst/>
              <a:ahLst/>
              <a:cxnLst/>
              <a:rect l="l" t="t" r="r" b="b"/>
              <a:pathLst>
                <a:path w="1870064" h="1863264">
                  <a:moveTo>
                    <a:pt x="0" y="0"/>
                  </a:moveTo>
                  <a:lnTo>
                    <a:pt x="1870064" y="0"/>
                  </a:lnTo>
                  <a:lnTo>
                    <a:pt x="1870064" y="1863264"/>
                  </a:lnTo>
                  <a:lnTo>
                    <a:pt x="0" y="186326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6640449" y="3927697"/>
            <a:ext cx="1483054" cy="448621"/>
            <a:chOff x="0" y="0"/>
            <a:chExt cx="390599" cy="11815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90599" cy="118155"/>
            </a:xfrm>
            <a:custGeom>
              <a:avLst/>
              <a:gdLst/>
              <a:ahLst/>
              <a:cxnLst/>
              <a:rect l="l" t="t" r="r" b="b"/>
              <a:pathLst>
                <a:path w="390599" h="118155">
                  <a:moveTo>
                    <a:pt x="59078" y="0"/>
                  </a:moveTo>
                  <a:lnTo>
                    <a:pt x="331521" y="0"/>
                  </a:lnTo>
                  <a:cubicBezTo>
                    <a:pt x="347189" y="0"/>
                    <a:pt x="362216" y="6224"/>
                    <a:pt x="373295" y="17303"/>
                  </a:cubicBezTo>
                  <a:cubicBezTo>
                    <a:pt x="384374" y="28383"/>
                    <a:pt x="390599" y="43409"/>
                    <a:pt x="390599" y="59078"/>
                  </a:cubicBezTo>
                  <a:lnTo>
                    <a:pt x="390599" y="59078"/>
                  </a:lnTo>
                  <a:cubicBezTo>
                    <a:pt x="390599" y="74746"/>
                    <a:pt x="384374" y="89773"/>
                    <a:pt x="373295" y="100852"/>
                  </a:cubicBezTo>
                  <a:cubicBezTo>
                    <a:pt x="362216" y="111931"/>
                    <a:pt x="347189" y="118155"/>
                    <a:pt x="331521" y="118155"/>
                  </a:cubicBezTo>
                  <a:lnTo>
                    <a:pt x="59078" y="118155"/>
                  </a:lnTo>
                  <a:cubicBezTo>
                    <a:pt x="43409" y="118155"/>
                    <a:pt x="28383" y="111931"/>
                    <a:pt x="17303" y="100852"/>
                  </a:cubicBezTo>
                  <a:cubicBezTo>
                    <a:pt x="6224" y="89773"/>
                    <a:pt x="0" y="74746"/>
                    <a:pt x="0" y="59078"/>
                  </a:cubicBezTo>
                  <a:lnTo>
                    <a:pt x="0" y="59078"/>
                  </a:lnTo>
                  <a:cubicBezTo>
                    <a:pt x="0" y="43409"/>
                    <a:pt x="6224" y="28383"/>
                    <a:pt x="17303" y="17303"/>
                  </a:cubicBezTo>
                  <a:cubicBezTo>
                    <a:pt x="28383" y="6224"/>
                    <a:pt x="43409" y="0"/>
                    <a:pt x="59078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390599" cy="1562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r>
                <a:rPr lang="en-US" sz="1900">
                  <a:solidFill>
                    <a:srgbClr val="FFFFFF"/>
                  </a:solidFill>
                  <a:latin typeface="Canva Sans" panose="020B0503030501040103"/>
                  <a:ea typeface="Canva Sans" panose="020B0503030501040103"/>
                  <a:cs typeface="Canva Sans" panose="020B0503030501040103"/>
                  <a:sym typeface="Canva Sans" panose="020B0503030501040103"/>
                </a:rPr>
                <a:t>OneP</a:t>
              </a:r>
              <a:endParaRPr lang="en-US" sz="1900">
                <a:solidFill>
                  <a:srgbClr val="FFFFFF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endParaRPr>
            </a:p>
          </p:txBody>
        </p:sp>
      </p:grpSp>
      <p:sp>
        <p:nvSpPr>
          <p:cNvPr id="5" name="Freeform 5"/>
          <p:cNvSpPr/>
          <p:nvPr/>
        </p:nvSpPr>
        <p:spPr>
          <a:xfrm>
            <a:off x="4848068" y="1451321"/>
            <a:ext cx="16230600" cy="6877717"/>
          </a:xfrm>
          <a:custGeom>
            <a:avLst/>
            <a:gdLst/>
            <a:ahLst/>
            <a:cxnLst/>
            <a:rect l="l" t="t" r="r" b="b"/>
            <a:pathLst>
              <a:path w="16230600" h="6877717">
                <a:moveTo>
                  <a:pt x="0" y="0"/>
                </a:moveTo>
                <a:lnTo>
                  <a:pt x="16230600" y="0"/>
                </a:lnTo>
                <a:lnTo>
                  <a:pt x="16230600" y="6877717"/>
                </a:lnTo>
                <a:lnTo>
                  <a:pt x="0" y="6877717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alphaModFix amt="28000"/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 rot="0">
            <a:off x="-262434" y="0"/>
            <a:ext cx="19875403" cy="14053566"/>
            <a:chOff x="0" y="0"/>
            <a:chExt cx="26500537" cy="1873808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6500537" cy="18738088"/>
            </a:xfrm>
            <a:custGeom>
              <a:avLst/>
              <a:gdLst/>
              <a:ahLst/>
              <a:cxnLst/>
              <a:rect l="l" t="t" r="r" b="b"/>
              <a:pathLst>
                <a:path w="26500537" h="18738088">
                  <a:moveTo>
                    <a:pt x="0" y="0"/>
                  </a:moveTo>
                  <a:lnTo>
                    <a:pt x="26500537" y="0"/>
                  </a:lnTo>
                  <a:lnTo>
                    <a:pt x="26500537" y="18738088"/>
                  </a:lnTo>
                  <a:lnTo>
                    <a:pt x="0" y="187380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14000"/>
              </a:blip>
              <a:stretch>
                <a:fillRect/>
              </a:stretch>
            </a:blipFill>
          </p:spPr>
        </p:sp>
        <p:sp>
          <p:nvSpPr>
            <p:cNvPr id="8" name="Freeform 8"/>
            <p:cNvSpPr/>
            <p:nvPr/>
          </p:nvSpPr>
          <p:spPr>
            <a:xfrm flipH="1">
              <a:off x="21215609" y="10250613"/>
              <a:ext cx="3518302" cy="3516836"/>
            </a:xfrm>
            <a:custGeom>
              <a:avLst/>
              <a:gdLst/>
              <a:ahLst/>
              <a:cxnLst/>
              <a:rect l="l" t="t" r="r" b="b"/>
              <a:pathLst>
                <a:path w="3518302" h="3516836">
                  <a:moveTo>
                    <a:pt x="3518302" y="0"/>
                  </a:moveTo>
                  <a:lnTo>
                    <a:pt x="0" y="0"/>
                  </a:lnTo>
                  <a:lnTo>
                    <a:pt x="0" y="3516837"/>
                  </a:lnTo>
                  <a:lnTo>
                    <a:pt x="3518302" y="3516837"/>
                  </a:lnTo>
                  <a:lnTo>
                    <a:pt x="3518302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9" name="Group 9"/>
          <p:cNvGrpSpPr/>
          <p:nvPr/>
        </p:nvGrpSpPr>
        <p:grpSpPr>
          <a:xfrm rot="0">
            <a:off x="5368955" y="541552"/>
            <a:ext cx="14868594" cy="2144713"/>
            <a:chOff x="0" y="0"/>
            <a:chExt cx="3916008" cy="56486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3916008" cy="564863"/>
            </a:xfrm>
            <a:custGeom>
              <a:avLst/>
              <a:gdLst/>
              <a:ahLst/>
              <a:cxnLst/>
              <a:rect l="l" t="t" r="r" b="b"/>
              <a:pathLst>
                <a:path w="3916008" h="564863">
                  <a:moveTo>
                    <a:pt x="52069" y="0"/>
                  </a:moveTo>
                  <a:lnTo>
                    <a:pt x="3863939" y="0"/>
                  </a:lnTo>
                  <a:cubicBezTo>
                    <a:pt x="3892696" y="0"/>
                    <a:pt x="3916008" y="23312"/>
                    <a:pt x="3916008" y="52069"/>
                  </a:cubicBezTo>
                  <a:lnTo>
                    <a:pt x="3916008" y="512794"/>
                  </a:lnTo>
                  <a:cubicBezTo>
                    <a:pt x="3916008" y="541551"/>
                    <a:pt x="3892696" y="564863"/>
                    <a:pt x="3863939" y="564863"/>
                  </a:cubicBezTo>
                  <a:lnTo>
                    <a:pt x="52069" y="564863"/>
                  </a:lnTo>
                  <a:cubicBezTo>
                    <a:pt x="23312" y="564863"/>
                    <a:pt x="0" y="541551"/>
                    <a:pt x="0" y="512794"/>
                  </a:cubicBezTo>
                  <a:lnTo>
                    <a:pt x="0" y="52069"/>
                  </a:lnTo>
                  <a:cubicBezTo>
                    <a:pt x="0" y="23312"/>
                    <a:pt x="23312" y="0"/>
                    <a:pt x="52069" y="0"/>
                  </a:cubicBezTo>
                  <a:close/>
                </a:path>
              </a:pathLst>
            </a:custGeom>
            <a:solidFill>
              <a:srgbClr val="428CE2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3916008" cy="6029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2" name="Group 12"/>
          <p:cNvGrpSpPr/>
          <p:nvPr/>
        </p:nvGrpSpPr>
        <p:grpSpPr>
          <a:xfrm rot="0">
            <a:off x="4423769" y="-163475"/>
            <a:ext cx="13864231" cy="10977563"/>
            <a:chOff x="0" y="0"/>
            <a:chExt cx="3651485" cy="289121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3651485" cy="2891210"/>
            </a:xfrm>
            <a:custGeom>
              <a:avLst/>
              <a:gdLst/>
              <a:ahLst/>
              <a:cxnLst/>
              <a:rect l="l" t="t" r="r" b="b"/>
              <a:pathLst>
                <a:path w="3651485" h="2891210">
                  <a:moveTo>
                    <a:pt x="0" y="0"/>
                  </a:moveTo>
                  <a:lnTo>
                    <a:pt x="3651485" y="0"/>
                  </a:lnTo>
                  <a:lnTo>
                    <a:pt x="3651485" y="2891210"/>
                  </a:lnTo>
                  <a:lnTo>
                    <a:pt x="0" y="2891210"/>
                  </a:lnTo>
                  <a:close/>
                </a:path>
              </a:pathLst>
            </a:custGeom>
            <a:solidFill>
              <a:srgbClr val="428CE2">
                <a:alpha val="12941"/>
              </a:srgbClr>
            </a:solidFill>
            <a:ln w="38100" cap="sq">
              <a:solidFill>
                <a:srgbClr val="05014A">
                  <a:alpha val="12941"/>
                </a:srgbClr>
              </a:solidFill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3651485" cy="29293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5" name="Group 15"/>
          <p:cNvGrpSpPr/>
          <p:nvPr/>
        </p:nvGrpSpPr>
        <p:grpSpPr>
          <a:xfrm rot="0">
            <a:off x="1280161" y="3525547"/>
            <a:ext cx="3894150" cy="2124200"/>
            <a:chOff x="0" y="0"/>
            <a:chExt cx="1025620" cy="55946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025620" cy="559460"/>
            </a:xfrm>
            <a:custGeom>
              <a:avLst/>
              <a:gdLst/>
              <a:ahLst/>
              <a:cxnLst/>
              <a:rect l="l" t="t" r="r" b="b"/>
              <a:pathLst>
                <a:path w="1025620" h="559460">
                  <a:moveTo>
                    <a:pt x="198809" y="0"/>
                  </a:moveTo>
                  <a:lnTo>
                    <a:pt x="826811" y="0"/>
                  </a:lnTo>
                  <a:cubicBezTo>
                    <a:pt x="936610" y="0"/>
                    <a:pt x="1025620" y="89010"/>
                    <a:pt x="1025620" y="198809"/>
                  </a:cubicBezTo>
                  <a:lnTo>
                    <a:pt x="1025620" y="360651"/>
                  </a:lnTo>
                  <a:cubicBezTo>
                    <a:pt x="1025620" y="470450"/>
                    <a:pt x="936610" y="559460"/>
                    <a:pt x="826811" y="559460"/>
                  </a:cubicBezTo>
                  <a:lnTo>
                    <a:pt x="198809" y="559460"/>
                  </a:lnTo>
                  <a:cubicBezTo>
                    <a:pt x="89010" y="559460"/>
                    <a:pt x="0" y="470450"/>
                    <a:pt x="0" y="360651"/>
                  </a:cubicBezTo>
                  <a:lnTo>
                    <a:pt x="0" y="198809"/>
                  </a:lnTo>
                  <a:cubicBezTo>
                    <a:pt x="0" y="89010"/>
                    <a:pt x="89010" y="0"/>
                    <a:pt x="198809" y="0"/>
                  </a:cubicBezTo>
                  <a:close/>
                </a:path>
              </a:pathLst>
            </a:custGeom>
            <a:solidFill>
              <a:srgbClr val="428CE2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1025620" cy="5975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8" name="Group 18"/>
          <p:cNvGrpSpPr/>
          <p:nvPr/>
        </p:nvGrpSpPr>
        <p:grpSpPr>
          <a:xfrm rot="0">
            <a:off x="993324" y="710052"/>
            <a:ext cx="1524000" cy="1524918"/>
            <a:chOff x="0" y="0"/>
            <a:chExt cx="2032000" cy="2033224"/>
          </a:xfrm>
        </p:grpSpPr>
        <p:grpSp>
          <p:nvGrpSpPr>
            <p:cNvPr id="19" name="Group 19"/>
            <p:cNvGrpSpPr/>
            <p:nvPr/>
          </p:nvGrpSpPr>
          <p:grpSpPr>
            <a:xfrm rot="3174007">
              <a:off x="531523" y="574088"/>
              <a:ext cx="973264" cy="904124"/>
              <a:chOff x="0" y="0"/>
              <a:chExt cx="355575" cy="330315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355575" cy="330315"/>
              </a:xfrm>
              <a:custGeom>
                <a:avLst/>
                <a:gdLst/>
                <a:ahLst/>
                <a:cxnLst/>
                <a:rect l="l" t="t" r="r" b="b"/>
                <a:pathLst>
                  <a:path w="355575" h="330315">
                    <a:moveTo>
                      <a:pt x="165158" y="0"/>
                    </a:moveTo>
                    <a:lnTo>
                      <a:pt x="190417" y="0"/>
                    </a:lnTo>
                    <a:cubicBezTo>
                      <a:pt x="234220" y="0"/>
                      <a:pt x="276228" y="17400"/>
                      <a:pt x="307202" y="48374"/>
                    </a:cubicBezTo>
                    <a:cubicBezTo>
                      <a:pt x="338175" y="79347"/>
                      <a:pt x="355575" y="121355"/>
                      <a:pt x="355575" y="165158"/>
                    </a:cubicBezTo>
                    <a:lnTo>
                      <a:pt x="355575" y="165158"/>
                    </a:lnTo>
                    <a:cubicBezTo>
                      <a:pt x="355575" y="208960"/>
                      <a:pt x="338175" y="250969"/>
                      <a:pt x="307202" y="281942"/>
                    </a:cubicBezTo>
                    <a:cubicBezTo>
                      <a:pt x="276228" y="312915"/>
                      <a:pt x="234220" y="330315"/>
                      <a:pt x="190417" y="330315"/>
                    </a:cubicBezTo>
                    <a:lnTo>
                      <a:pt x="165158" y="330315"/>
                    </a:lnTo>
                    <a:cubicBezTo>
                      <a:pt x="121355" y="330315"/>
                      <a:pt x="79347" y="312915"/>
                      <a:pt x="48374" y="281942"/>
                    </a:cubicBezTo>
                    <a:cubicBezTo>
                      <a:pt x="17400" y="250969"/>
                      <a:pt x="0" y="208960"/>
                      <a:pt x="0" y="165158"/>
                    </a:cubicBezTo>
                    <a:lnTo>
                      <a:pt x="0" y="165158"/>
                    </a:lnTo>
                    <a:cubicBezTo>
                      <a:pt x="0" y="121355"/>
                      <a:pt x="17400" y="79347"/>
                      <a:pt x="48374" y="48374"/>
                    </a:cubicBezTo>
                    <a:cubicBezTo>
                      <a:pt x="79347" y="17400"/>
                      <a:pt x="121355" y="0"/>
                      <a:pt x="165158" y="0"/>
                    </a:cubicBezTo>
                    <a:close/>
                  </a:path>
                </a:pathLst>
              </a:custGeom>
              <a:solidFill>
                <a:srgbClr val="428CE2"/>
              </a:solidFill>
            </p:spPr>
          </p:sp>
          <p:sp>
            <p:nvSpPr>
              <p:cNvPr id="21" name="TextBox 21"/>
              <p:cNvSpPr txBox="1"/>
              <p:nvPr/>
            </p:nvSpPr>
            <p:spPr>
              <a:xfrm>
                <a:off x="0" y="-38100"/>
                <a:ext cx="355575" cy="368415"/>
              </a:xfrm>
              <a:prstGeom prst="rect">
                <a:avLst/>
              </a:prstGeom>
            </p:spPr>
            <p:txBody>
              <a:bodyPr lIns="68609" tIns="68609" rIns="68609" bIns="68609" rtlCol="0" anchor="ctr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id="22" name="Freeform 22"/>
            <p:cNvSpPr/>
            <p:nvPr/>
          </p:nvSpPr>
          <p:spPr>
            <a:xfrm rot="-7536936">
              <a:off x="286288" y="289554"/>
              <a:ext cx="1459424" cy="1454117"/>
            </a:xfrm>
            <a:custGeom>
              <a:avLst/>
              <a:gdLst/>
              <a:ahLst/>
              <a:cxnLst/>
              <a:rect l="l" t="t" r="r" b="b"/>
              <a:pathLst>
                <a:path w="1459424" h="1454117">
                  <a:moveTo>
                    <a:pt x="0" y="0"/>
                  </a:moveTo>
                  <a:lnTo>
                    <a:pt x="1459424" y="0"/>
                  </a:lnTo>
                  <a:lnTo>
                    <a:pt x="1459424" y="1454116"/>
                  </a:lnTo>
                  <a:lnTo>
                    <a:pt x="0" y="145411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23" name="TextBox 23"/>
          <p:cNvSpPr txBox="1"/>
          <p:nvPr/>
        </p:nvSpPr>
        <p:spPr>
          <a:xfrm>
            <a:off x="841760" y="1248347"/>
            <a:ext cx="1810861" cy="727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0"/>
              </a:lnSpc>
            </a:pPr>
            <a:r>
              <a:rPr lang="en-US" sz="5500" spc="-54">
                <a:solidFill>
                  <a:srgbClr val="F6FAFF"/>
                </a:solidFill>
                <a:latin typeface="Impact" panose="020B0806030902050204"/>
                <a:ea typeface="Impact" panose="020B0806030902050204"/>
                <a:cs typeface="Impact" panose="020B0806030902050204"/>
                <a:sym typeface="Impact" panose="020B0806030902050204"/>
              </a:rPr>
              <a:t>1</a:t>
            </a:r>
            <a:endParaRPr lang="en-US" sz="5500" spc="-54">
              <a:solidFill>
                <a:srgbClr val="F6FAFF"/>
              </a:solidFill>
              <a:latin typeface="Impact" panose="020B0806030902050204"/>
              <a:ea typeface="Impact" panose="020B0806030902050204"/>
              <a:cs typeface="Impact" panose="020B0806030902050204"/>
              <a:sym typeface="Impact" panose="020B0806030902050204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5437604" y="1057847"/>
            <a:ext cx="12254589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500" b="1">
                <a:solidFill>
                  <a:srgbClr val="FFFFFF"/>
                </a:solidFill>
                <a:latin typeface="Helvetica Now Bold" panose="020B0804030202020204"/>
                <a:ea typeface="Helvetica Now Bold" panose="020B0804030202020204"/>
                <a:cs typeface="Helvetica Now Bold" panose="020B0804030202020204"/>
                <a:sym typeface="Helvetica Now Bold" panose="020B0804030202020204"/>
              </a:rPr>
              <a:t>Pay </a:t>
            </a:r>
            <a:r>
              <a:rPr lang="en-US" sz="4500" b="1">
                <a:solidFill>
                  <a:srgbClr val="FFFFFF"/>
                </a:solidFill>
                <a:latin typeface="Helvetica Now Bold" panose="020B0804030202020204"/>
                <a:ea typeface="Helvetica Now Bold" panose="020B0804030202020204"/>
                <a:cs typeface="Helvetica Now Bold" panose="020B0804030202020204"/>
                <a:sym typeface="Helvetica Now Bold" panose="020B0804030202020204"/>
              </a:rPr>
              <a:t>attention to customer feedback</a:t>
            </a:r>
            <a:endParaRPr lang="en-US" sz="4500" b="1">
              <a:solidFill>
                <a:srgbClr val="FFFFFF"/>
              </a:solidFill>
              <a:latin typeface="Helvetica Now Bold" panose="020B0804030202020204"/>
              <a:ea typeface="Helvetica Now Bold" panose="020B0804030202020204"/>
              <a:cs typeface="Helvetica Now Bold" panose="020B0804030202020204"/>
              <a:sym typeface="Helvetica Now Bold" panose="020B0804030202020204"/>
            </a:endParaRPr>
          </a:p>
        </p:txBody>
      </p:sp>
      <p:grpSp>
        <p:nvGrpSpPr>
          <p:cNvPr id="25" name="Group 25"/>
          <p:cNvGrpSpPr/>
          <p:nvPr/>
        </p:nvGrpSpPr>
        <p:grpSpPr>
          <a:xfrm rot="-7342958">
            <a:off x="1028053" y="6381270"/>
            <a:ext cx="1438275" cy="1433309"/>
            <a:chOff x="0" y="0"/>
            <a:chExt cx="1917700" cy="1911078"/>
          </a:xfrm>
        </p:grpSpPr>
        <p:grpSp>
          <p:nvGrpSpPr>
            <p:cNvPr id="26" name="Group 26"/>
            <p:cNvGrpSpPr/>
            <p:nvPr/>
          </p:nvGrpSpPr>
          <p:grpSpPr>
            <a:xfrm rot="0">
              <a:off x="251173" y="242853"/>
              <a:ext cx="1403279" cy="1425371"/>
              <a:chOff x="0" y="0"/>
              <a:chExt cx="400101" cy="406400"/>
            </a:xfrm>
          </p:grpSpPr>
          <p:sp>
            <p:nvSpPr>
              <p:cNvPr id="27" name="Freeform 27"/>
              <p:cNvSpPr/>
              <p:nvPr/>
            </p:nvSpPr>
            <p:spPr>
              <a:xfrm>
                <a:off x="0" y="0"/>
                <a:ext cx="400101" cy="406400"/>
              </a:xfrm>
              <a:custGeom>
                <a:avLst/>
                <a:gdLst/>
                <a:ahLst/>
                <a:cxnLst/>
                <a:rect l="l" t="t" r="r" b="b"/>
                <a:pathLst>
                  <a:path w="400101" h="406400">
                    <a:moveTo>
                      <a:pt x="200051" y="0"/>
                    </a:moveTo>
                    <a:lnTo>
                      <a:pt x="200051" y="0"/>
                    </a:lnTo>
                    <a:cubicBezTo>
                      <a:pt x="310535" y="0"/>
                      <a:pt x="400101" y="89566"/>
                      <a:pt x="400101" y="200051"/>
                    </a:cubicBezTo>
                    <a:lnTo>
                      <a:pt x="400101" y="206349"/>
                    </a:lnTo>
                    <a:cubicBezTo>
                      <a:pt x="400101" y="316834"/>
                      <a:pt x="310535" y="406400"/>
                      <a:pt x="200051" y="406400"/>
                    </a:cubicBezTo>
                    <a:lnTo>
                      <a:pt x="200051" y="406400"/>
                    </a:lnTo>
                    <a:cubicBezTo>
                      <a:pt x="89566" y="406400"/>
                      <a:pt x="0" y="316834"/>
                      <a:pt x="0" y="206349"/>
                    </a:cubicBezTo>
                    <a:lnTo>
                      <a:pt x="0" y="200051"/>
                    </a:lnTo>
                    <a:cubicBezTo>
                      <a:pt x="0" y="89566"/>
                      <a:pt x="89566" y="0"/>
                      <a:pt x="200051" y="0"/>
                    </a:cubicBezTo>
                    <a:close/>
                  </a:path>
                </a:pathLst>
              </a:custGeom>
              <a:solidFill>
                <a:srgbClr val="428CE2"/>
              </a:solidFill>
            </p:spPr>
          </p:sp>
          <p:sp>
            <p:nvSpPr>
              <p:cNvPr id="28" name="TextBox 28"/>
              <p:cNvSpPr txBox="1"/>
              <p:nvPr/>
            </p:nvSpPr>
            <p:spPr>
              <a:xfrm>
                <a:off x="0" y="-38100"/>
                <a:ext cx="400101" cy="444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id="29" name="Freeform 29"/>
            <p:cNvSpPr/>
            <p:nvPr/>
          </p:nvSpPr>
          <p:spPr>
            <a:xfrm rot="-10710944">
              <a:off x="23818" y="23907"/>
              <a:ext cx="1870064" cy="1863264"/>
            </a:xfrm>
            <a:custGeom>
              <a:avLst/>
              <a:gdLst/>
              <a:ahLst/>
              <a:cxnLst/>
              <a:rect l="l" t="t" r="r" b="b"/>
              <a:pathLst>
                <a:path w="1870064" h="1863264">
                  <a:moveTo>
                    <a:pt x="0" y="0"/>
                  </a:moveTo>
                  <a:lnTo>
                    <a:pt x="1870064" y="0"/>
                  </a:lnTo>
                  <a:lnTo>
                    <a:pt x="1870064" y="1863264"/>
                  </a:lnTo>
                  <a:lnTo>
                    <a:pt x="0" y="186326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30" name="Group 30"/>
          <p:cNvGrpSpPr/>
          <p:nvPr/>
        </p:nvGrpSpPr>
        <p:grpSpPr>
          <a:xfrm rot="7514221">
            <a:off x="0" y="2686265"/>
            <a:ext cx="3800475" cy="3802764"/>
            <a:chOff x="0" y="0"/>
            <a:chExt cx="5067300" cy="5070352"/>
          </a:xfrm>
        </p:grpSpPr>
        <p:grpSp>
          <p:nvGrpSpPr>
            <p:cNvPr id="31" name="Group 31"/>
            <p:cNvGrpSpPr/>
            <p:nvPr/>
          </p:nvGrpSpPr>
          <p:grpSpPr>
            <a:xfrm rot="3174007">
              <a:off x="1325486" y="1431633"/>
              <a:ext cx="2427076" cy="2254659"/>
              <a:chOff x="0" y="0"/>
              <a:chExt cx="355575" cy="330315"/>
            </a:xfrm>
          </p:grpSpPr>
          <p:sp>
            <p:nvSpPr>
              <p:cNvPr id="32" name="Freeform 32"/>
              <p:cNvSpPr/>
              <p:nvPr/>
            </p:nvSpPr>
            <p:spPr>
              <a:xfrm>
                <a:off x="0" y="0"/>
                <a:ext cx="355575" cy="330315"/>
              </a:xfrm>
              <a:custGeom>
                <a:avLst/>
                <a:gdLst/>
                <a:ahLst/>
                <a:cxnLst/>
                <a:rect l="l" t="t" r="r" b="b"/>
                <a:pathLst>
                  <a:path w="355575" h="330315">
                    <a:moveTo>
                      <a:pt x="165158" y="0"/>
                    </a:moveTo>
                    <a:lnTo>
                      <a:pt x="190417" y="0"/>
                    </a:lnTo>
                    <a:cubicBezTo>
                      <a:pt x="234220" y="0"/>
                      <a:pt x="276228" y="17400"/>
                      <a:pt x="307202" y="48374"/>
                    </a:cubicBezTo>
                    <a:cubicBezTo>
                      <a:pt x="338175" y="79347"/>
                      <a:pt x="355575" y="121355"/>
                      <a:pt x="355575" y="165158"/>
                    </a:cubicBezTo>
                    <a:lnTo>
                      <a:pt x="355575" y="165158"/>
                    </a:lnTo>
                    <a:cubicBezTo>
                      <a:pt x="355575" y="208960"/>
                      <a:pt x="338175" y="250969"/>
                      <a:pt x="307202" y="281942"/>
                    </a:cubicBezTo>
                    <a:cubicBezTo>
                      <a:pt x="276228" y="312915"/>
                      <a:pt x="234220" y="330315"/>
                      <a:pt x="190417" y="330315"/>
                    </a:cubicBezTo>
                    <a:lnTo>
                      <a:pt x="165158" y="330315"/>
                    </a:lnTo>
                    <a:cubicBezTo>
                      <a:pt x="121355" y="330315"/>
                      <a:pt x="79347" y="312915"/>
                      <a:pt x="48374" y="281942"/>
                    </a:cubicBezTo>
                    <a:cubicBezTo>
                      <a:pt x="17400" y="250969"/>
                      <a:pt x="0" y="208960"/>
                      <a:pt x="0" y="165158"/>
                    </a:cubicBezTo>
                    <a:lnTo>
                      <a:pt x="0" y="165158"/>
                    </a:lnTo>
                    <a:cubicBezTo>
                      <a:pt x="0" y="121355"/>
                      <a:pt x="17400" y="79347"/>
                      <a:pt x="48374" y="48374"/>
                    </a:cubicBezTo>
                    <a:cubicBezTo>
                      <a:pt x="79347" y="17400"/>
                      <a:pt x="121355" y="0"/>
                      <a:pt x="165158" y="0"/>
                    </a:cubicBezTo>
                    <a:close/>
                  </a:path>
                </a:pathLst>
              </a:custGeom>
              <a:solidFill>
                <a:srgbClr val="428CE2"/>
              </a:solidFill>
            </p:spPr>
          </p:sp>
          <p:sp>
            <p:nvSpPr>
              <p:cNvPr id="33" name="TextBox 33"/>
              <p:cNvSpPr txBox="1"/>
              <p:nvPr/>
            </p:nvSpPr>
            <p:spPr>
              <a:xfrm>
                <a:off x="0" y="-38100"/>
                <a:ext cx="355575" cy="368415"/>
              </a:xfrm>
              <a:prstGeom prst="rect">
                <a:avLst/>
              </a:prstGeom>
            </p:spPr>
            <p:txBody>
              <a:bodyPr lIns="68609" tIns="68609" rIns="68609" bIns="68609" rtlCol="0" anchor="ctr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id="34" name="Freeform 34"/>
            <p:cNvSpPr/>
            <p:nvPr/>
          </p:nvSpPr>
          <p:spPr>
            <a:xfrm rot="-7536936">
              <a:off x="713931" y="722074"/>
              <a:ext cx="3639438" cy="3626203"/>
            </a:xfrm>
            <a:custGeom>
              <a:avLst/>
              <a:gdLst/>
              <a:ahLst/>
              <a:cxnLst/>
              <a:rect l="l" t="t" r="r" b="b"/>
              <a:pathLst>
                <a:path w="3639438" h="3626203">
                  <a:moveTo>
                    <a:pt x="0" y="0"/>
                  </a:moveTo>
                  <a:lnTo>
                    <a:pt x="3639438" y="0"/>
                  </a:lnTo>
                  <a:lnTo>
                    <a:pt x="3639438" y="3626204"/>
                  </a:lnTo>
                  <a:lnTo>
                    <a:pt x="0" y="362620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35" name="Group 35"/>
          <p:cNvGrpSpPr/>
          <p:nvPr/>
        </p:nvGrpSpPr>
        <p:grpSpPr>
          <a:xfrm rot="0">
            <a:off x="5368955" y="3525547"/>
            <a:ext cx="14868594" cy="2144713"/>
            <a:chOff x="0" y="0"/>
            <a:chExt cx="3916008" cy="564863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3916008" cy="564863"/>
            </a:xfrm>
            <a:custGeom>
              <a:avLst/>
              <a:gdLst/>
              <a:ahLst/>
              <a:cxnLst/>
              <a:rect l="l" t="t" r="r" b="b"/>
              <a:pathLst>
                <a:path w="3916008" h="564863">
                  <a:moveTo>
                    <a:pt x="52069" y="0"/>
                  </a:moveTo>
                  <a:lnTo>
                    <a:pt x="3863939" y="0"/>
                  </a:lnTo>
                  <a:cubicBezTo>
                    <a:pt x="3892696" y="0"/>
                    <a:pt x="3916008" y="23312"/>
                    <a:pt x="3916008" y="52069"/>
                  </a:cubicBezTo>
                  <a:lnTo>
                    <a:pt x="3916008" y="512794"/>
                  </a:lnTo>
                  <a:cubicBezTo>
                    <a:pt x="3916008" y="541551"/>
                    <a:pt x="3892696" y="564863"/>
                    <a:pt x="3863939" y="564863"/>
                  </a:cubicBezTo>
                  <a:lnTo>
                    <a:pt x="52069" y="564863"/>
                  </a:lnTo>
                  <a:cubicBezTo>
                    <a:pt x="23312" y="564863"/>
                    <a:pt x="0" y="541551"/>
                    <a:pt x="0" y="512794"/>
                  </a:cubicBezTo>
                  <a:lnTo>
                    <a:pt x="0" y="52069"/>
                  </a:lnTo>
                  <a:cubicBezTo>
                    <a:pt x="0" y="23312"/>
                    <a:pt x="23312" y="0"/>
                    <a:pt x="52069" y="0"/>
                  </a:cubicBezTo>
                  <a:close/>
                </a:path>
              </a:pathLst>
            </a:custGeom>
            <a:solidFill>
              <a:srgbClr val="428CE2"/>
            </a:solidFill>
          </p:spPr>
        </p:sp>
        <p:sp>
          <p:nvSpPr>
            <p:cNvPr id="37" name="TextBox 37"/>
            <p:cNvSpPr txBox="1"/>
            <p:nvPr/>
          </p:nvSpPr>
          <p:spPr>
            <a:xfrm>
              <a:off x="0" y="-38100"/>
              <a:ext cx="3916008" cy="6029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38" name="TextBox 38"/>
          <p:cNvSpPr txBox="1"/>
          <p:nvPr/>
        </p:nvSpPr>
        <p:spPr>
          <a:xfrm>
            <a:off x="5437604" y="3818348"/>
            <a:ext cx="13210093" cy="1571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500" b="1">
                <a:solidFill>
                  <a:srgbClr val="FFFFFF"/>
                </a:solidFill>
                <a:latin typeface="Helvetica Now Bold" panose="020B0804030202020204"/>
                <a:ea typeface="Helvetica Now Bold" panose="020B0804030202020204"/>
                <a:cs typeface="Helvetica Now Bold" panose="020B0804030202020204"/>
                <a:sym typeface="Helvetica Now Bold" panose="020B0804030202020204"/>
              </a:rPr>
              <a:t>Conduct interviews </a:t>
            </a:r>
            <a:r>
              <a:rPr lang="en-US" sz="4500" b="1">
                <a:solidFill>
                  <a:srgbClr val="FFFFFF"/>
                </a:solidFill>
                <a:latin typeface="Helvetica Now Bold" panose="020B0804030202020204"/>
                <a:ea typeface="Helvetica Now Bold" panose="020B0804030202020204"/>
                <a:cs typeface="Helvetica Now Bold" panose="020B0804030202020204"/>
                <a:sym typeface="Helvetica Now Bold" panose="020B0804030202020204"/>
              </a:rPr>
              <a:t>and focus group to gather information about customer experiences </a:t>
            </a:r>
            <a:endParaRPr lang="en-US" sz="4500" b="1">
              <a:solidFill>
                <a:srgbClr val="FFFFFF"/>
              </a:solidFill>
              <a:latin typeface="Helvetica Now Bold" panose="020B0804030202020204"/>
              <a:ea typeface="Helvetica Now Bold" panose="020B0804030202020204"/>
              <a:cs typeface="Helvetica Now Bold" panose="020B0804030202020204"/>
              <a:sym typeface="Helvetica Now Bold" panose="020B0804030202020204"/>
            </a:endParaRPr>
          </a:p>
        </p:txBody>
      </p:sp>
      <p:sp>
        <p:nvSpPr>
          <p:cNvPr id="39" name="TextBox 39"/>
          <p:cNvSpPr txBox="1"/>
          <p:nvPr/>
        </p:nvSpPr>
        <p:spPr>
          <a:xfrm>
            <a:off x="993324" y="4180298"/>
            <a:ext cx="1810861" cy="1209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9000" spc="-89">
                <a:solidFill>
                  <a:srgbClr val="F6FAFF"/>
                </a:solidFill>
                <a:latin typeface="Impact" panose="020B0806030902050204"/>
                <a:ea typeface="Impact" panose="020B0806030902050204"/>
                <a:cs typeface="Impact" panose="020B0806030902050204"/>
                <a:sym typeface="Impact" panose="020B0806030902050204"/>
              </a:rPr>
              <a:t>2</a:t>
            </a:r>
            <a:endParaRPr lang="en-US" sz="9000" spc="-89">
              <a:solidFill>
                <a:srgbClr val="F6FAFF"/>
              </a:solidFill>
              <a:latin typeface="Impact" panose="020B0806030902050204"/>
              <a:ea typeface="Impact" panose="020B0806030902050204"/>
              <a:cs typeface="Impact" panose="020B0806030902050204"/>
              <a:sym typeface="Impact" panose="020B0806030902050204"/>
            </a:endParaRPr>
          </a:p>
        </p:txBody>
      </p:sp>
    </p:spTree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6640449" y="3927697"/>
            <a:ext cx="1483054" cy="448621"/>
            <a:chOff x="0" y="0"/>
            <a:chExt cx="390599" cy="11815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90599" cy="118155"/>
            </a:xfrm>
            <a:custGeom>
              <a:avLst/>
              <a:gdLst/>
              <a:ahLst/>
              <a:cxnLst/>
              <a:rect l="l" t="t" r="r" b="b"/>
              <a:pathLst>
                <a:path w="390599" h="118155">
                  <a:moveTo>
                    <a:pt x="59078" y="0"/>
                  </a:moveTo>
                  <a:lnTo>
                    <a:pt x="331521" y="0"/>
                  </a:lnTo>
                  <a:cubicBezTo>
                    <a:pt x="347189" y="0"/>
                    <a:pt x="362216" y="6224"/>
                    <a:pt x="373295" y="17303"/>
                  </a:cubicBezTo>
                  <a:cubicBezTo>
                    <a:pt x="384374" y="28383"/>
                    <a:pt x="390599" y="43409"/>
                    <a:pt x="390599" y="59078"/>
                  </a:cubicBezTo>
                  <a:lnTo>
                    <a:pt x="390599" y="59078"/>
                  </a:lnTo>
                  <a:cubicBezTo>
                    <a:pt x="390599" y="74746"/>
                    <a:pt x="384374" y="89773"/>
                    <a:pt x="373295" y="100852"/>
                  </a:cubicBezTo>
                  <a:cubicBezTo>
                    <a:pt x="362216" y="111931"/>
                    <a:pt x="347189" y="118155"/>
                    <a:pt x="331521" y="118155"/>
                  </a:cubicBezTo>
                  <a:lnTo>
                    <a:pt x="59078" y="118155"/>
                  </a:lnTo>
                  <a:cubicBezTo>
                    <a:pt x="43409" y="118155"/>
                    <a:pt x="28383" y="111931"/>
                    <a:pt x="17303" y="100852"/>
                  </a:cubicBezTo>
                  <a:cubicBezTo>
                    <a:pt x="6224" y="89773"/>
                    <a:pt x="0" y="74746"/>
                    <a:pt x="0" y="59078"/>
                  </a:cubicBezTo>
                  <a:lnTo>
                    <a:pt x="0" y="59078"/>
                  </a:lnTo>
                  <a:cubicBezTo>
                    <a:pt x="0" y="43409"/>
                    <a:pt x="6224" y="28383"/>
                    <a:pt x="17303" y="17303"/>
                  </a:cubicBezTo>
                  <a:cubicBezTo>
                    <a:pt x="28383" y="6224"/>
                    <a:pt x="43409" y="0"/>
                    <a:pt x="59078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390599" cy="1562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r>
                <a:rPr lang="en-US" sz="1900">
                  <a:solidFill>
                    <a:srgbClr val="FFFFFF"/>
                  </a:solidFill>
                  <a:latin typeface="Canva Sans" panose="020B0503030501040103"/>
                  <a:ea typeface="Canva Sans" panose="020B0503030501040103"/>
                  <a:cs typeface="Canva Sans" panose="020B0503030501040103"/>
                  <a:sym typeface="Canva Sans" panose="020B0503030501040103"/>
                </a:rPr>
                <a:t>OneP</a:t>
              </a:r>
              <a:endParaRPr lang="en-US" sz="1900">
                <a:solidFill>
                  <a:srgbClr val="FFFFFF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endParaRPr>
            </a:p>
          </p:txBody>
        </p:sp>
      </p:grpSp>
      <p:sp>
        <p:nvSpPr>
          <p:cNvPr id="5" name="Freeform 5"/>
          <p:cNvSpPr/>
          <p:nvPr/>
        </p:nvSpPr>
        <p:spPr>
          <a:xfrm>
            <a:off x="4848068" y="1451321"/>
            <a:ext cx="16230600" cy="6877717"/>
          </a:xfrm>
          <a:custGeom>
            <a:avLst/>
            <a:gdLst/>
            <a:ahLst/>
            <a:cxnLst/>
            <a:rect l="l" t="t" r="r" b="b"/>
            <a:pathLst>
              <a:path w="16230600" h="6877717">
                <a:moveTo>
                  <a:pt x="0" y="0"/>
                </a:moveTo>
                <a:lnTo>
                  <a:pt x="16230600" y="0"/>
                </a:lnTo>
                <a:lnTo>
                  <a:pt x="16230600" y="6877717"/>
                </a:lnTo>
                <a:lnTo>
                  <a:pt x="0" y="6877717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alphaModFix amt="28000"/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 rot="0">
            <a:off x="-262434" y="0"/>
            <a:ext cx="19875403" cy="14053566"/>
            <a:chOff x="0" y="0"/>
            <a:chExt cx="26500537" cy="1873808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6500537" cy="18738088"/>
            </a:xfrm>
            <a:custGeom>
              <a:avLst/>
              <a:gdLst/>
              <a:ahLst/>
              <a:cxnLst/>
              <a:rect l="l" t="t" r="r" b="b"/>
              <a:pathLst>
                <a:path w="26500537" h="18738088">
                  <a:moveTo>
                    <a:pt x="0" y="0"/>
                  </a:moveTo>
                  <a:lnTo>
                    <a:pt x="26500537" y="0"/>
                  </a:lnTo>
                  <a:lnTo>
                    <a:pt x="26500537" y="18738088"/>
                  </a:lnTo>
                  <a:lnTo>
                    <a:pt x="0" y="187380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14000"/>
              </a:blip>
              <a:stretch>
                <a:fillRect/>
              </a:stretch>
            </a:blipFill>
          </p:spPr>
        </p:sp>
        <p:sp>
          <p:nvSpPr>
            <p:cNvPr id="8" name="Freeform 8"/>
            <p:cNvSpPr/>
            <p:nvPr/>
          </p:nvSpPr>
          <p:spPr>
            <a:xfrm flipH="1">
              <a:off x="21215609" y="10250613"/>
              <a:ext cx="3518302" cy="3516836"/>
            </a:xfrm>
            <a:custGeom>
              <a:avLst/>
              <a:gdLst/>
              <a:ahLst/>
              <a:cxnLst/>
              <a:rect l="l" t="t" r="r" b="b"/>
              <a:pathLst>
                <a:path w="3518302" h="3516836">
                  <a:moveTo>
                    <a:pt x="3518302" y="0"/>
                  </a:moveTo>
                  <a:lnTo>
                    <a:pt x="0" y="0"/>
                  </a:lnTo>
                  <a:lnTo>
                    <a:pt x="0" y="3516837"/>
                  </a:lnTo>
                  <a:lnTo>
                    <a:pt x="3518302" y="3516837"/>
                  </a:lnTo>
                  <a:lnTo>
                    <a:pt x="3518302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9" name="Group 9"/>
          <p:cNvGrpSpPr/>
          <p:nvPr/>
        </p:nvGrpSpPr>
        <p:grpSpPr>
          <a:xfrm rot="0">
            <a:off x="5368955" y="541552"/>
            <a:ext cx="14868594" cy="2144713"/>
            <a:chOff x="0" y="0"/>
            <a:chExt cx="3916008" cy="56486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3916008" cy="564863"/>
            </a:xfrm>
            <a:custGeom>
              <a:avLst/>
              <a:gdLst/>
              <a:ahLst/>
              <a:cxnLst/>
              <a:rect l="l" t="t" r="r" b="b"/>
              <a:pathLst>
                <a:path w="3916008" h="564863">
                  <a:moveTo>
                    <a:pt x="52069" y="0"/>
                  </a:moveTo>
                  <a:lnTo>
                    <a:pt x="3863939" y="0"/>
                  </a:lnTo>
                  <a:cubicBezTo>
                    <a:pt x="3892696" y="0"/>
                    <a:pt x="3916008" y="23312"/>
                    <a:pt x="3916008" y="52069"/>
                  </a:cubicBezTo>
                  <a:lnTo>
                    <a:pt x="3916008" y="512794"/>
                  </a:lnTo>
                  <a:cubicBezTo>
                    <a:pt x="3916008" y="541551"/>
                    <a:pt x="3892696" y="564863"/>
                    <a:pt x="3863939" y="564863"/>
                  </a:cubicBezTo>
                  <a:lnTo>
                    <a:pt x="52069" y="564863"/>
                  </a:lnTo>
                  <a:cubicBezTo>
                    <a:pt x="23312" y="564863"/>
                    <a:pt x="0" y="541551"/>
                    <a:pt x="0" y="512794"/>
                  </a:cubicBezTo>
                  <a:lnTo>
                    <a:pt x="0" y="52069"/>
                  </a:lnTo>
                  <a:cubicBezTo>
                    <a:pt x="0" y="23312"/>
                    <a:pt x="23312" y="0"/>
                    <a:pt x="52069" y="0"/>
                  </a:cubicBezTo>
                  <a:close/>
                </a:path>
              </a:pathLst>
            </a:custGeom>
            <a:solidFill>
              <a:srgbClr val="428CE2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3916008" cy="6029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2" name="Group 12"/>
          <p:cNvGrpSpPr/>
          <p:nvPr/>
        </p:nvGrpSpPr>
        <p:grpSpPr>
          <a:xfrm rot="0">
            <a:off x="4423769" y="-163475"/>
            <a:ext cx="13864231" cy="10977563"/>
            <a:chOff x="0" y="0"/>
            <a:chExt cx="3651485" cy="289121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3651485" cy="2891210"/>
            </a:xfrm>
            <a:custGeom>
              <a:avLst/>
              <a:gdLst/>
              <a:ahLst/>
              <a:cxnLst/>
              <a:rect l="l" t="t" r="r" b="b"/>
              <a:pathLst>
                <a:path w="3651485" h="2891210">
                  <a:moveTo>
                    <a:pt x="0" y="0"/>
                  </a:moveTo>
                  <a:lnTo>
                    <a:pt x="3651485" y="0"/>
                  </a:lnTo>
                  <a:lnTo>
                    <a:pt x="3651485" y="2891210"/>
                  </a:lnTo>
                  <a:lnTo>
                    <a:pt x="0" y="2891210"/>
                  </a:lnTo>
                  <a:close/>
                </a:path>
              </a:pathLst>
            </a:custGeom>
            <a:solidFill>
              <a:srgbClr val="428CE2">
                <a:alpha val="12941"/>
              </a:srgbClr>
            </a:solidFill>
            <a:ln w="38100" cap="sq">
              <a:solidFill>
                <a:srgbClr val="05014A">
                  <a:alpha val="12941"/>
                </a:srgbClr>
              </a:solidFill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3651485" cy="29293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5" name="Group 15"/>
          <p:cNvGrpSpPr/>
          <p:nvPr/>
        </p:nvGrpSpPr>
        <p:grpSpPr>
          <a:xfrm rot="0">
            <a:off x="1474805" y="6934704"/>
            <a:ext cx="3894150" cy="2124200"/>
            <a:chOff x="0" y="0"/>
            <a:chExt cx="1025620" cy="55946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025620" cy="559460"/>
            </a:xfrm>
            <a:custGeom>
              <a:avLst/>
              <a:gdLst/>
              <a:ahLst/>
              <a:cxnLst/>
              <a:rect l="l" t="t" r="r" b="b"/>
              <a:pathLst>
                <a:path w="1025620" h="559460">
                  <a:moveTo>
                    <a:pt x="198809" y="0"/>
                  </a:moveTo>
                  <a:lnTo>
                    <a:pt x="826811" y="0"/>
                  </a:lnTo>
                  <a:cubicBezTo>
                    <a:pt x="936610" y="0"/>
                    <a:pt x="1025620" y="89010"/>
                    <a:pt x="1025620" y="198809"/>
                  </a:cubicBezTo>
                  <a:lnTo>
                    <a:pt x="1025620" y="360651"/>
                  </a:lnTo>
                  <a:cubicBezTo>
                    <a:pt x="1025620" y="470450"/>
                    <a:pt x="936610" y="559460"/>
                    <a:pt x="826811" y="559460"/>
                  </a:cubicBezTo>
                  <a:lnTo>
                    <a:pt x="198809" y="559460"/>
                  </a:lnTo>
                  <a:cubicBezTo>
                    <a:pt x="89010" y="559460"/>
                    <a:pt x="0" y="470450"/>
                    <a:pt x="0" y="360651"/>
                  </a:cubicBezTo>
                  <a:lnTo>
                    <a:pt x="0" y="198809"/>
                  </a:lnTo>
                  <a:cubicBezTo>
                    <a:pt x="0" y="89010"/>
                    <a:pt x="89010" y="0"/>
                    <a:pt x="198809" y="0"/>
                  </a:cubicBezTo>
                  <a:close/>
                </a:path>
              </a:pathLst>
            </a:custGeom>
            <a:solidFill>
              <a:srgbClr val="428CE2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1025620" cy="5975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8" name="Group 18"/>
          <p:cNvGrpSpPr/>
          <p:nvPr/>
        </p:nvGrpSpPr>
        <p:grpSpPr>
          <a:xfrm rot="0">
            <a:off x="993324" y="710052"/>
            <a:ext cx="1524000" cy="1524918"/>
            <a:chOff x="0" y="0"/>
            <a:chExt cx="2032000" cy="2033224"/>
          </a:xfrm>
        </p:grpSpPr>
        <p:grpSp>
          <p:nvGrpSpPr>
            <p:cNvPr id="19" name="Group 19"/>
            <p:cNvGrpSpPr/>
            <p:nvPr/>
          </p:nvGrpSpPr>
          <p:grpSpPr>
            <a:xfrm rot="3174007">
              <a:off x="531523" y="574088"/>
              <a:ext cx="973264" cy="904124"/>
              <a:chOff x="0" y="0"/>
              <a:chExt cx="355575" cy="330315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355575" cy="330315"/>
              </a:xfrm>
              <a:custGeom>
                <a:avLst/>
                <a:gdLst/>
                <a:ahLst/>
                <a:cxnLst/>
                <a:rect l="l" t="t" r="r" b="b"/>
                <a:pathLst>
                  <a:path w="355575" h="330315">
                    <a:moveTo>
                      <a:pt x="165158" y="0"/>
                    </a:moveTo>
                    <a:lnTo>
                      <a:pt x="190417" y="0"/>
                    </a:lnTo>
                    <a:cubicBezTo>
                      <a:pt x="234220" y="0"/>
                      <a:pt x="276228" y="17400"/>
                      <a:pt x="307202" y="48374"/>
                    </a:cubicBezTo>
                    <a:cubicBezTo>
                      <a:pt x="338175" y="79347"/>
                      <a:pt x="355575" y="121355"/>
                      <a:pt x="355575" y="165158"/>
                    </a:cubicBezTo>
                    <a:lnTo>
                      <a:pt x="355575" y="165158"/>
                    </a:lnTo>
                    <a:cubicBezTo>
                      <a:pt x="355575" y="208960"/>
                      <a:pt x="338175" y="250969"/>
                      <a:pt x="307202" y="281942"/>
                    </a:cubicBezTo>
                    <a:cubicBezTo>
                      <a:pt x="276228" y="312915"/>
                      <a:pt x="234220" y="330315"/>
                      <a:pt x="190417" y="330315"/>
                    </a:cubicBezTo>
                    <a:lnTo>
                      <a:pt x="165158" y="330315"/>
                    </a:lnTo>
                    <a:cubicBezTo>
                      <a:pt x="121355" y="330315"/>
                      <a:pt x="79347" y="312915"/>
                      <a:pt x="48374" y="281942"/>
                    </a:cubicBezTo>
                    <a:cubicBezTo>
                      <a:pt x="17400" y="250969"/>
                      <a:pt x="0" y="208960"/>
                      <a:pt x="0" y="165158"/>
                    </a:cubicBezTo>
                    <a:lnTo>
                      <a:pt x="0" y="165158"/>
                    </a:lnTo>
                    <a:cubicBezTo>
                      <a:pt x="0" y="121355"/>
                      <a:pt x="17400" y="79347"/>
                      <a:pt x="48374" y="48374"/>
                    </a:cubicBezTo>
                    <a:cubicBezTo>
                      <a:pt x="79347" y="17400"/>
                      <a:pt x="121355" y="0"/>
                      <a:pt x="165158" y="0"/>
                    </a:cubicBezTo>
                    <a:close/>
                  </a:path>
                </a:pathLst>
              </a:custGeom>
              <a:solidFill>
                <a:srgbClr val="428CE2"/>
              </a:solidFill>
            </p:spPr>
          </p:sp>
          <p:sp>
            <p:nvSpPr>
              <p:cNvPr id="21" name="TextBox 21"/>
              <p:cNvSpPr txBox="1"/>
              <p:nvPr/>
            </p:nvSpPr>
            <p:spPr>
              <a:xfrm>
                <a:off x="0" y="-38100"/>
                <a:ext cx="355575" cy="368415"/>
              </a:xfrm>
              <a:prstGeom prst="rect">
                <a:avLst/>
              </a:prstGeom>
            </p:spPr>
            <p:txBody>
              <a:bodyPr lIns="68609" tIns="68609" rIns="68609" bIns="68609" rtlCol="0" anchor="ctr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id="22" name="Freeform 22"/>
            <p:cNvSpPr/>
            <p:nvPr/>
          </p:nvSpPr>
          <p:spPr>
            <a:xfrm rot="-7536936">
              <a:off x="286288" y="289554"/>
              <a:ext cx="1459424" cy="1454117"/>
            </a:xfrm>
            <a:custGeom>
              <a:avLst/>
              <a:gdLst/>
              <a:ahLst/>
              <a:cxnLst/>
              <a:rect l="l" t="t" r="r" b="b"/>
              <a:pathLst>
                <a:path w="1459424" h="1454117">
                  <a:moveTo>
                    <a:pt x="0" y="0"/>
                  </a:moveTo>
                  <a:lnTo>
                    <a:pt x="1459424" y="0"/>
                  </a:lnTo>
                  <a:lnTo>
                    <a:pt x="1459424" y="1454116"/>
                  </a:lnTo>
                  <a:lnTo>
                    <a:pt x="0" y="145411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23" name="TextBox 23"/>
          <p:cNvSpPr txBox="1"/>
          <p:nvPr/>
        </p:nvSpPr>
        <p:spPr>
          <a:xfrm>
            <a:off x="841760" y="1248347"/>
            <a:ext cx="1810861" cy="727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0"/>
              </a:lnSpc>
            </a:pPr>
            <a:r>
              <a:rPr lang="en-US" sz="5500" spc="-54">
                <a:solidFill>
                  <a:srgbClr val="F6FAFF"/>
                </a:solidFill>
                <a:latin typeface="Impact" panose="020B0806030902050204"/>
                <a:ea typeface="Impact" panose="020B0806030902050204"/>
                <a:cs typeface="Impact" panose="020B0806030902050204"/>
                <a:sym typeface="Impact" panose="020B0806030902050204"/>
              </a:rPr>
              <a:t>1</a:t>
            </a:r>
            <a:endParaRPr lang="en-US" sz="5500" spc="-54">
              <a:solidFill>
                <a:srgbClr val="F6FAFF"/>
              </a:solidFill>
              <a:latin typeface="Impact" panose="020B0806030902050204"/>
              <a:ea typeface="Impact" panose="020B0806030902050204"/>
              <a:cs typeface="Impact" panose="020B0806030902050204"/>
              <a:sym typeface="Impact" panose="020B0806030902050204"/>
            </a:endParaRPr>
          </a:p>
        </p:txBody>
      </p:sp>
      <p:grpSp>
        <p:nvGrpSpPr>
          <p:cNvPr id="24" name="Group 24"/>
          <p:cNvGrpSpPr/>
          <p:nvPr/>
        </p:nvGrpSpPr>
        <p:grpSpPr>
          <a:xfrm rot="0">
            <a:off x="5529070" y="6934704"/>
            <a:ext cx="14868594" cy="2144713"/>
            <a:chOff x="0" y="0"/>
            <a:chExt cx="3916008" cy="564863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3916008" cy="564863"/>
            </a:xfrm>
            <a:custGeom>
              <a:avLst/>
              <a:gdLst/>
              <a:ahLst/>
              <a:cxnLst/>
              <a:rect l="l" t="t" r="r" b="b"/>
              <a:pathLst>
                <a:path w="3916008" h="564863">
                  <a:moveTo>
                    <a:pt x="52069" y="0"/>
                  </a:moveTo>
                  <a:lnTo>
                    <a:pt x="3863939" y="0"/>
                  </a:lnTo>
                  <a:cubicBezTo>
                    <a:pt x="3892696" y="0"/>
                    <a:pt x="3916008" y="23312"/>
                    <a:pt x="3916008" y="52069"/>
                  </a:cubicBezTo>
                  <a:lnTo>
                    <a:pt x="3916008" y="512794"/>
                  </a:lnTo>
                  <a:cubicBezTo>
                    <a:pt x="3916008" y="541551"/>
                    <a:pt x="3892696" y="564863"/>
                    <a:pt x="3863939" y="564863"/>
                  </a:cubicBezTo>
                  <a:lnTo>
                    <a:pt x="52069" y="564863"/>
                  </a:lnTo>
                  <a:cubicBezTo>
                    <a:pt x="23312" y="564863"/>
                    <a:pt x="0" y="541551"/>
                    <a:pt x="0" y="512794"/>
                  </a:cubicBezTo>
                  <a:lnTo>
                    <a:pt x="0" y="52069"/>
                  </a:lnTo>
                  <a:cubicBezTo>
                    <a:pt x="0" y="23312"/>
                    <a:pt x="23312" y="0"/>
                    <a:pt x="52069" y="0"/>
                  </a:cubicBezTo>
                  <a:close/>
                </a:path>
              </a:pathLst>
            </a:custGeom>
            <a:solidFill>
              <a:srgbClr val="428CE2"/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0" y="-38100"/>
              <a:ext cx="3916008" cy="6029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5437604" y="1057847"/>
            <a:ext cx="12254589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500" b="1">
                <a:solidFill>
                  <a:srgbClr val="FFFFFF"/>
                </a:solidFill>
                <a:latin typeface="Helvetica Now Bold" panose="020B0804030202020204"/>
                <a:ea typeface="Helvetica Now Bold" panose="020B0804030202020204"/>
                <a:cs typeface="Helvetica Now Bold" panose="020B0804030202020204"/>
                <a:sym typeface="Helvetica Now Bold" panose="020B0804030202020204"/>
              </a:rPr>
              <a:t>Pay </a:t>
            </a:r>
            <a:r>
              <a:rPr lang="en-US" sz="4500" b="1">
                <a:solidFill>
                  <a:srgbClr val="FFFFFF"/>
                </a:solidFill>
                <a:latin typeface="Helvetica Now Bold" panose="020B0804030202020204"/>
                <a:ea typeface="Helvetica Now Bold" panose="020B0804030202020204"/>
                <a:cs typeface="Helvetica Now Bold" panose="020B0804030202020204"/>
                <a:sym typeface="Helvetica Now Bold" panose="020B0804030202020204"/>
              </a:rPr>
              <a:t>attention to customer feedback</a:t>
            </a:r>
            <a:endParaRPr lang="en-US" sz="4500" b="1">
              <a:solidFill>
                <a:srgbClr val="FFFFFF"/>
              </a:solidFill>
              <a:latin typeface="Helvetica Now Bold" panose="020B0804030202020204"/>
              <a:ea typeface="Helvetica Now Bold" panose="020B0804030202020204"/>
              <a:cs typeface="Helvetica Now Bold" panose="020B0804030202020204"/>
              <a:sym typeface="Helvetica Now Bold" panose="020B0804030202020204"/>
            </a:endParaRPr>
          </a:p>
        </p:txBody>
      </p:sp>
      <p:grpSp>
        <p:nvGrpSpPr>
          <p:cNvPr id="28" name="Group 28"/>
          <p:cNvGrpSpPr/>
          <p:nvPr/>
        </p:nvGrpSpPr>
        <p:grpSpPr>
          <a:xfrm rot="7514221">
            <a:off x="985191" y="3884564"/>
            <a:ext cx="1524000" cy="1524918"/>
            <a:chOff x="0" y="0"/>
            <a:chExt cx="2032000" cy="2033224"/>
          </a:xfrm>
        </p:grpSpPr>
        <p:grpSp>
          <p:nvGrpSpPr>
            <p:cNvPr id="29" name="Group 29"/>
            <p:cNvGrpSpPr/>
            <p:nvPr/>
          </p:nvGrpSpPr>
          <p:grpSpPr>
            <a:xfrm rot="3174007">
              <a:off x="531523" y="574088"/>
              <a:ext cx="973264" cy="904124"/>
              <a:chOff x="0" y="0"/>
              <a:chExt cx="355575" cy="330315"/>
            </a:xfrm>
          </p:grpSpPr>
          <p:sp>
            <p:nvSpPr>
              <p:cNvPr id="30" name="Freeform 30"/>
              <p:cNvSpPr/>
              <p:nvPr/>
            </p:nvSpPr>
            <p:spPr>
              <a:xfrm>
                <a:off x="0" y="0"/>
                <a:ext cx="355575" cy="330315"/>
              </a:xfrm>
              <a:custGeom>
                <a:avLst/>
                <a:gdLst/>
                <a:ahLst/>
                <a:cxnLst/>
                <a:rect l="l" t="t" r="r" b="b"/>
                <a:pathLst>
                  <a:path w="355575" h="330315">
                    <a:moveTo>
                      <a:pt x="165158" y="0"/>
                    </a:moveTo>
                    <a:lnTo>
                      <a:pt x="190417" y="0"/>
                    </a:lnTo>
                    <a:cubicBezTo>
                      <a:pt x="234220" y="0"/>
                      <a:pt x="276228" y="17400"/>
                      <a:pt x="307202" y="48374"/>
                    </a:cubicBezTo>
                    <a:cubicBezTo>
                      <a:pt x="338175" y="79347"/>
                      <a:pt x="355575" y="121355"/>
                      <a:pt x="355575" y="165158"/>
                    </a:cubicBezTo>
                    <a:lnTo>
                      <a:pt x="355575" y="165158"/>
                    </a:lnTo>
                    <a:cubicBezTo>
                      <a:pt x="355575" y="208960"/>
                      <a:pt x="338175" y="250969"/>
                      <a:pt x="307202" y="281942"/>
                    </a:cubicBezTo>
                    <a:cubicBezTo>
                      <a:pt x="276228" y="312915"/>
                      <a:pt x="234220" y="330315"/>
                      <a:pt x="190417" y="330315"/>
                    </a:cubicBezTo>
                    <a:lnTo>
                      <a:pt x="165158" y="330315"/>
                    </a:lnTo>
                    <a:cubicBezTo>
                      <a:pt x="121355" y="330315"/>
                      <a:pt x="79347" y="312915"/>
                      <a:pt x="48374" y="281942"/>
                    </a:cubicBezTo>
                    <a:cubicBezTo>
                      <a:pt x="17400" y="250969"/>
                      <a:pt x="0" y="208960"/>
                      <a:pt x="0" y="165158"/>
                    </a:cubicBezTo>
                    <a:lnTo>
                      <a:pt x="0" y="165158"/>
                    </a:lnTo>
                    <a:cubicBezTo>
                      <a:pt x="0" y="121355"/>
                      <a:pt x="17400" y="79347"/>
                      <a:pt x="48374" y="48374"/>
                    </a:cubicBezTo>
                    <a:cubicBezTo>
                      <a:pt x="79347" y="17400"/>
                      <a:pt x="121355" y="0"/>
                      <a:pt x="165158" y="0"/>
                    </a:cubicBezTo>
                    <a:close/>
                  </a:path>
                </a:pathLst>
              </a:custGeom>
              <a:solidFill>
                <a:srgbClr val="428CE2"/>
              </a:solidFill>
            </p:spPr>
          </p:sp>
          <p:sp>
            <p:nvSpPr>
              <p:cNvPr id="31" name="TextBox 31"/>
              <p:cNvSpPr txBox="1"/>
              <p:nvPr/>
            </p:nvSpPr>
            <p:spPr>
              <a:xfrm>
                <a:off x="0" y="-38100"/>
                <a:ext cx="355575" cy="368415"/>
              </a:xfrm>
              <a:prstGeom prst="rect">
                <a:avLst/>
              </a:prstGeom>
            </p:spPr>
            <p:txBody>
              <a:bodyPr lIns="68609" tIns="68609" rIns="68609" bIns="68609" rtlCol="0" anchor="ctr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id="32" name="Freeform 32"/>
            <p:cNvSpPr/>
            <p:nvPr/>
          </p:nvSpPr>
          <p:spPr>
            <a:xfrm rot="-7536936">
              <a:off x="286288" y="289554"/>
              <a:ext cx="1459424" cy="1454117"/>
            </a:xfrm>
            <a:custGeom>
              <a:avLst/>
              <a:gdLst/>
              <a:ahLst/>
              <a:cxnLst/>
              <a:rect l="l" t="t" r="r" b="b"/>
              <a:pathLst>
                <a:path w="1459424" h="1454117">
                  <a:moveTo>
                    <a:pt x="0" y="0"/>
                  </a:moveTo>
                  <a:lnTo>
                    <a:pt x="1459424" y="0"/>
                  </a:lnTo>
                  <a:lnTo>
                    <a:pt x="1459424" y="1454116"/>
                  </a:lnTo>
                  <a:lnTo>
                    <a:pt x="0" y="145411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33" name="Group 33"/>
          <p:cNvGrpSpPr/>
          <p:nvPr/>
        </p:nvGrpSpPr>
        <p:grpSpPr>
          <a:xfrm rot="0">
            <a:off x="5368955" y="3525547"/>
            <a:ext cx="14868594" cy="2144713"/>
            <a:chOff x="0" y="0"/>
            <a:chExt cx="3916008" cy="564863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3916008" cy="564863"/>
            </a:xfrm>
            <a:custGeom>
              <a:avLst/>
              <a:gdLst/>
              <a:ahLst/>
              <a:cxnLst/>
              <a:rect l="l" t="t" r="r" b="b"/>
              <a:pathLst>
                <a:path w="3916008" h="564863">
                  <a:moveTo>
                    <a:pt x="52069" y="0"/>
                  </a:moveTo>
                  <a:lnTo>
                    <a:pt x="3863939" y="0"/>
                  </a:lnTo>
                  <a:cubicBezTo>
                    <a:pt x="3892696" y="0"/>
                    <a:pt x="3916008" y="23312"/>
                    <a:pt x="3916008" y="52069"/>
                  </a:cubicBezTo>
                  <a:lnTo>
                    <a:pt x="3916008" y="512794"/>
                  </a:lnTo>
                  <a:cubicBezTo>
                    <a:pt x="3916008" y="541551"/>
                    <a:pt x="3892696" y="564863"/>
                    <a:pt x="3863939" y="564863"/>
                  </a:cubicBezTo>
                  <a:lnTo>
                    <a:pt x="52069" y="564863"/>
                  </a:lnTo>
                  <a:cubicBezTo>
                    <a:pt x="23312" y="564863"/>
                    <a:pt x="0" y="541551"/>
                    <a:pt x="0" y="512794"/>
                  </a:cubicBezTo>
                  <a:lnTo>
                    <a:pt x="0" y="52069"/>
                  </a:lnTo>
                  <a:cubicBezTo>
                    <a:pt x="0" y="23312"/>
                    <a:pt x="23312" y="0"/>
                    <a:pt x="52069" y="0"/>
                  </a:cubicBezTo>
                  <a:close/>
                </a:path>
              </a:pathLst>
            </a:custGeom>
            <a:solidFill>
              <a:srgbClr val="428CE2"/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3916008" cy="6029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36" name="TextBox 36"/>
          <p:cNvSpPr txBox="1"/>
          <p:nvPr/>
        </p:nvSpPr>
        <p:spPr>
          <a:xfrm>
            <a:off x="5437604" y="3818348"/>
            <a:ext cx="13210093" cy="1571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500" b="1">
                <a:solidFill>
                  <a:srgbClr val="FFFFFF"/>
                </a:solidFill>
                <a:latin typeface="Helvetica Now Bold" panose="020B0804030202020204"/>
                <a:ea typeface="Helvetica Now Bold" panose="020B0804030202020204"/>
                <a:cs typeface="Helvetica Now Bold" panose="020B0804030202020204"/>
                <a:sym typeface="Helvetica Now Bold" panose="020B0804030202020204"/>
              </a:rPr>
              <a:t>Conduct interviews </a:t>
            </a:r>
            <a:r>
              <a:rPr lang="en-US" sz="4500" b="1">
                <a:solidFill>
                  <a:srgbClr val="FFFFFF"/>
                </a:solidFill>
                <a:latin typeface="Helvetica Now Bold" panose="020B0804030202020204"/>
                <a:ea typeface="Helvetica Now Bold" panose="020B0804030202020204"/>
                <a:cs typeface="Helvetica Now Bold" panose="020B0804030202020204"/>
                <a:sym typeface="Helvetica Now Bold" panose="020B0804030202020204"/>
              </a:rPr>
              <a:t>and focus group to gather information about customer experiences </a:t>
            </a:r>
            <a:endParaRPr lang="en-US" sz="4500" b="1">
              <a:solidFill>
                <a:srgbClr val="FFFFFF"/>
              </a:solidFill>
              <a:latin typeface="Helvetica Now Bold" panose="020B0804030202020204"/>
              <a:ea typeface="Helvetica Now Bold" panose="020B0804030202020204"/>
              <a:cs typeface="Helvetica Now Bold" panose="020B0804030202020204"/>
              <a:sym typeface="Helvetica Now Bold" panose="020B0804030202020204"/>
            </a:endParaRPr>
          </a:p>
        </p:txBody>
      </p:sp>
      <p:sp>
        <p:nvSpPr>
          <p:cNvPr id="37" name="TextBox 37"/>
          <p:cNvSpPr txBox="1"/>
          <p:nvPr/>
        </p:nvSpPr>
        <p:spPr>
          <a:xfrm>
            <a:off x="841760" y="4425950"/>
            <a:ext cx="1810861" cy="727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0"/>
              </a:lnSpc>
            </a:pPr>
            <a:r>
              <a:rPr lang="en-US" sz="5500" spc="-54">
                <a:solidFill>
                  <a:srgbClr val="F6FAFF"/>
                </a:solidFill>
                <a:latin typeface="Impact" panose="020B0806030902050204"/>
                <a:ea typeface="Impact" panose="020B0806030902050204"/>
                <a:cs typeface="Impact" panose="020B0806030902050204"/>
                <a:sym typeface="Impact" panose="020B0806030902050204"/>
              </a:rPr>
              <a:t>2</a:t>
            </a:r>
            <a:endParaRPr lang="en-US" sz="5500" spc="-54">
              <a:solidFill>
                <a:srgbClr val="F6FAFF"/>
              </a:solidFill>
              <a:latin typeface="Impact" panose="020B0806030902050204"/>
              <a:ea typeface="Impact" panose="020B0806030902050204"/>
              <a:cs typeface="Impact" panose="020B0806030902050204"/>
              <a:sym typeface="Impact" panose="020B0806030902050204"/>
            </a:endParaRPr>
          </a:p>
        </p:txBody>
      </p:sp>
      <p:sp>
        <p:nvSpPr>
          <p:cNvPr id="38" name="TextBox 38"/>
          <p:cNvSpPr txBox="1"/>
          <p:nvPr/>
        </p:nvSpPr>
        <p:spPr>
          <a:xfrm>
            <a:off x="841760" y="7021589"/>
            <a:ext cx="1810861" cy="1209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9000" spc="-89">
                <a:solidFill>
                  <a:srgbClr val="F6FAFF"/>
                </a:solidFill>
                <a:latin typeface="Impact" panose="020B0806030902050204"/>
                <a:ea typeface="Impact" panose="020B0806030902050204"/>
                <a:cs typeface="Impact" panose="020B0806030902050204"/>
                <a:sym typeface="Impact" panose="020B0806030902050204"/>
              </a:rPr>
              <a:t>3</a:t>
            </a:r>
            <a:endParaRPr lang="en-US" sz="9000" spc="-89">
              <a:solidFill>
                <a:srgbClr val="F6FAFF"/>
              </a:solidFill>
              <a:latin typeface="Impact" panose="020B0806030902050204"/>
              <a:ea typeface="Impact" panose="020B0806030902050204"/>
              <a:cs typeface="Impact" panose="020B0806030902050204"/>
              <a:sym typeface="Impact" panose="020B0806030902050204"/>
            </a:endParaRPr>
          </a:p>
        </p:txBody>
      </p:sp>
      <p:grpSp>
        <p:nvGrpSpPr>
          <p:cNvPr id="39" name="Group 39"/>
          <p:cNvGrpSpPr/>
          <p:nvPr/>
        </p:nvGrpSpPr>
        <p:grpSpPr>
          <a:xfrm rot="846012">
            <a:off x="163751" y="6073008"/>
            <a:ext cx="3800475" cy="3802764"/>
            <a:chOff x="0" y="0"/>
            <a:chExt cx="5067300" cy="5070352"/>
          </a:xfrm>
        </p:grpSpPr>
        <p:grpSp>
          <p:nvGrpSpPr>
            <p:cNvPr id="40" name="Group 40"/>
            <p:cNvGrpSpPr/>
            <p:nvPr/>
          </p:nvGrpSpPr>
          <p:grpSpPr>
            <a:xfrm rot="3174007">
              <a:off x="1325486" y="1431633"/>
              <a:ext cx="2427076" cy="2254659"/>
              <a:chOff x="0" y="0"/>
              <a:chExt cx="355575" cy="330315"/>
            </a:xfrm>
          </p:grpSpPr>
          <p:sp>
            <p:nvSpPr>
              <p:cNvPr id="41" name="Freeform 41"/>
              <p:cNvSpPr/>
              <p:nvPr/>
            </p:nvSpPr>
            <p:spPr>
              <a:xfrm>
                <a:off x="0" y="0"/>
                <a:ext cx="355575" cy="330315"/>
              </a:xfrm>
              <a:custGeom>
                <a:avLst/>
                <a:gdLst/>
                <a:ahLst/>
                <a:cxnLst/>
                <a:rect l="l" t="t" r="r" b="b"/>
                <a:pathLst>
                  <a:path w="355575" h="330315">
                    <a:moveTo>
                      <a:pt x="165158" y="0"/>
                    </a:moveTo>
                    <a:lnTo>
                      <a:pt x="190417" y="0"/>
                    </a:lnTo>
                    <a:cubicBezTo>
                      <a:pt x="234220" y="0"/>
                      <a:pt x="276228" y="17400"/>
                      <a:pt x="307202" y="48374"/>
                    </a:cubicBezTo>
                    <a:cubicBezTo>
                      <a:pt x="338175" y="79347"/>
                      <a:pt x="355575" y="121355"/>
                      <a:pt x="355575" y="165158"/>
                    </a:cubicBezTo>
                    <a:lnTo>
                      <a:pt x="355575" y="165158"/>
                    </a:lnTo>
                    <a:cubicBezTo>
                      <a:pt x="355575" y="208960"/>
                      <a:pt x="338175" y="250969"/>
                      <a:pt x="307202" y="281942"/>
                    </a:cubicBezTo>
                    <a:cubicBezTo>
                      <a:pt x="276228" y="312915"/>
                      <a:pt x="234220" y="330315"/>
                      <a:pt x="190417" y="330315"/>
                    </a:cubicBezTo>
                    <a:lnTo>
                      <a:pt x="165158" y="330315"/>
                    </a:lnTo>
                    <a:cubicBezTo>
                      <a:pt x="121355" y="330315"/>
                      <a:pt x="79347" y="312915"/>
                      <a:pt x="48374" y="281942"/>
                    </a:cubicBezTo>
                    <a:cubicBezTo>
                      <a:pt x="17400" y="250969"/>
                      <a:pt x="0" y="208960"/>
                      <a:pt x="0" y="165158"/>
                    </a:cubicBezTo>
                    <a:lnTo>
                      <a:pt x="0" y="165158"/>
                    </a:lnTo>
                    <a:cubicBezTo>
                      <a:pt x="0" y="121355"/>
                      <a:pt x="17400" y="79347"/>
                      <a:pt x="48374" y="48374"/>
                    </a:cubicBezTo>
                    <a:cubicBezTo>
                      <a:pt x="79347" y="17400"/>
                      <a:pt x="121355" y="0"/>
                      <a:pt x="165158" y="0"/>
                    </a:cubicBezTo>
                    <a:close/>
                  </a:path>
                </a:pathLst>
              </a:custGeom>
              <a:solidFill>
                <a:srgbClr val="428CE2"/>
              </a:solidFill>
            </p:spPr>
          </p:sp>
          <p:sp>
            <p:nvSpPr>
              <p:cNvPr id="42" name="TextBox 42"/>
              <p:cNvSpPr txBox="1"/>
              <p:nvPr/>
            </p:nvSpPr>
            <p:spPr>
              <a:xfrm>
                <a:off x="0" y="-38100"/>
                <a:ext cx="355575" cy="368415"/>
              </a:xfrm>
              <a:prstGeom prst="rect">
                <a:avLst/>
              </a:prstGeom>
            </p:spPr>
            <p:txBody>
              <a:bodyPr lIns="68609" tIns="68609" rIns="68609" bIns="68609" rtlCol="0" anchor="ctr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id="43" name="Freeform 43"/>
            <p:cNvSpPr/>
            <p:nvPr/>
          </p:nvSpPr>
          <p:spPr>
            <a:xfrm rot="-7536936">
              <a:off x="713931" y="722074"/>
              <a:ext cx="3639438" cy="3626203"/>
            </a:xfrm>
            <a:custGeom>
              <a:avLst/>
              <a:gdLst/>
              <a:ahLst/>
              <a:cxnLst/>
              <a:rect l="l" t="t" r="r" b="b"/>
              <a:pathLst>
                <a:path w="3639438" h="3626203">
                  <a:moveTo>
                    <a:pt x="0" y="0"/>
                  </a:moveTo>
                  <a:lnTo>
                    <a:pt x="3639438" y="0"/>
                  </a:lnTo>
                  <a:lnTo>
                    <a:pt x="3639438" y="3626204"/>
                  </a:lnTo>
                  <a:lnTo>
                    <a:pt x="0" y="362620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44" name="TextBox 44"/>
          <p:cNvSpPr txBox="1"/>
          <p:nvPr/>
        </p:nvSpPr>
        <p:spPr>
          <a:xfrm>
            <a:off x="1158558" y="7596776"/>
            <a:ext cx="1810861" cy="1209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9000" spc="-89">
                <a:solidFill>
                  <a:srgbClr val="F6FAFF"/>
                </a:solidFill>
                <a:latin typeface="Impact" panose="020B0806030902050204"/>
                <a:ea typeface="Impact" panose="020B0806030902050204"/>
                <a:cs typeface="Impact" panose="020B0806030902050204"/>
                <a:sym typeface="Impact" panose="020B0806030902050204"/>
              </a:rPr>
              <a:t>3</a:t>
            </a:r>
            <a:endParaRPr lang="en-US" sz="9000" spc="-89">
              <a:solidFill>
                <a:srgbClr val="F6FAFF"/>
              </a:solidFill>
              <a:latin typeface="Impact" panose="020B0806030902050204"/>
              <a:ea typeface="Impact" panose="020B0806030902050204"/>
              <a:cs typeface="Impact" panose="020B0806030902050204"/>
              <a:sym typeface="Impact" panose="020B0806030902050204"/>
            </a:endParaRPr>
          </a:p>
        </p:txBody>
      </p:sp>
      <p:sp>
        <p:nvSpPr>
          <p:cNvPr id="45" name="TextBox 45"/>
          <p:cNvSpPr txBox="1"/>
          <p:nvPr/>
        </p:nvSpPr>
        <p:spPr>
          <a:xfrm>
            <a:off x="5597719" y="7121478"/>
            <a:ext cx="12094474" cy="20078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65"/>
              </a:lnSpc>
            </a:pPr>
            <a:r>
              <a:rPr lang="en-US" sz="4500" b="1">
                <a:solidFill>
                  <a:srgbClr val="FFFFFF"/>
                </a:solidFill>
                <a:latin typeface="Helvetica Now Bold" panose="020B0804030202020204"/>
                <a:ea typeface="Helvetica Now Bold" panose="020B0804030202020204"/>
                <a:cs typeface="Helvetica Now Bold" panose="020B0804030202020204"/>
                <a:sym typeface="Helvetica Now Bold" panose="020B0804030202020204"/>
              </a:rPr>
              <a:t>Look for patterns </a:t>
            </a:r>
            <a:r>
              <a:rPr lang="en-US" sz="4500" b="1">
                <a:solidFill>
                  <a:srgbClr val="FFFFFF"/>
                </a:solidFill>
                <a:latin typeface="Helvetica Now Bold" panose="020B0804030202020204"/>
                <a:ea typeface="Helvetica Now Bold" panose="020B0804030202020204"/>
                <a:cs typeface="Helvetica Now Bold" panose="020B0804030202020204"/>
                <a:sym typeface="Helvetica Now Bold" panose="020B0804030202020204"/>
              </a:rPr>
              <a:t>and theme in the data to identify common problems under unmet needs</a:t>
            </a:r>
            <a:endParaRPr lang="en-US" sz="4500" b="1">
              <a:solidFill>
                <a:srgbClr val="FFFFFF"/>
              </a:solidFill>
              <a:latin typeface="Helvetica Now Bold" panose="020B0804030202020204"/>
              <a:ea typeface="Helvetica Now Bold" panose="020B0804030202020204"/>
              <a:cs typeface="Helvetica Now Bold" panose="020B0804030202020204"/>
              <a:sym typeface="Helvetica Now Bold" panose="020B0804030202020204"/>
            </a:endParaRPr>
          </a:p>
        </p:txBody>
      </p:sp>
    </p:spTree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6640449" y="3927697"/>
            <a:ext cx="1483054" cy="448621"/>
            <a:chOff x="0" y="0"/>
            <a:chExt cx="390599" cy="11815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90599" cy="118155"/>
            </a:xfrm>
            <a:custGeom>
              <a:avLst/>
              <a:gdLst/>
              <a:ahLst/>
              <a:cxnLst/>
              <a:rect l="l" t="t" r="r" b="b"/>
              <a:pathLst>
                <a:path w="390599" h="118155">
                  <a:moveTo>
                    <a:pt x="59078" y="0"/>
                  </a:moveTo>
                  <a:lnTo>
                    <a:pt x="331521" y="0"/>
                  </a:lnTo>
                  <a:cubicBezTo>
                    <a:pt x="347189" y="0"/>
                    <a:pt x="362216" y="6224"/>
                    <a:pt x="373295" y="17303"/>
                  </a:cubicBezTo>
                  <a:cubicBezTo>
                    <a:pt x="384374" y="28383"/>
                    <a:pt x="390599" y="43409"/>
                    <a:pt x="390599" y="59078"/>
                  </a:cubicBezTo>
                  <a:lnTo>
                    <a:pt x="390599" y="59078"/>
                  </a:lnTo>
                  <a:cubicBezTo>
                    <a:pt x="390599" y="74746"/>
                    <a:pt x="384374" y="89773"/>
                    <a:pt x="373295" y="100852"/>
                  </a:cubicBezTo>
                  <a:cubicBezTo>
                    <a:pt x="362216" y="111931"/>
                    <a:pt x="347189" y="118155"/>
                    <a:pt x="331521" y="118155"/>
                  </a:cubicBezTo>
                  <a:lnTo>
                    <a:pt x="59078" y="118155"/>
                  </a:lnTo>
                  <a:cubicBezTo>
                    <a:pt x="43409" y="118155"/>
                    <a:pt x="28383" y="111931"/>
                    <a:pt x="17303" y="100852"/>
                  </a:cubicBezTo>
                  <a:cubicBezTo>
                    <a:pt x="6224" y="89773"/>
                    <a:pt x="0" y="74746"/>
                    <a:pt x="0" y="59078"/>
                  </a:cubicBezTo>
                  <a:lnTo>
                    <a:pt x="0" y="59078"/>
                  </a:lnTo>
                  <a:cubicBezTo>
                    <a:pt x="0" y="43409"/>
                    <a:pt x="6224" y="28383"/>
                    <a:pt x="17303" y="17303"/>
                  </a:cubicBezTo>
                  <a:cubicBezTo>
                    <a:pt x="28383" y="6224"/>
                    <a:pt x="43409" y="0"/>
                    <a:pt x="59078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390599" cy="1562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r>
                <a:rPr lang="en-US" sz="1900">
                  <a:solidFill>
                    <a:srgbClr val="FFFFFF"/>
                  </a:solidFill>
                  <a:latin typeface="Canva Sans" panose="020B0503030501040103"/>
                  <a:ea typeface="Canva Sans" panose="020B0503030501040103"/>
                  <a:cs typeface="Canva Sans" panose="020B0503030501040103"/>
                  <a:sym typeface="Canva Sans" panose="020B0503030501040103"/>
                </a:rPr>
                <a:t>OneP</a:t>
              </a:r>
              <a:endParaRPr lang="en-US" sz="1900">
                <a:solidFill>
                  <a:srgbClr val="FFFFFF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 rot="0">
            <a:off x="-262434" y="0"/>
            <a:ext cx="19875403" cy="14053566"/>
            <a:chOff x="0" y="0"/>
            <a:chExt cx="26500537" cy="1873808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6500537" cy="18738088"/>
            </a:xfrm>
            <a:custGeom>
              <a:avLst/>
              <a:gdLst/>
              <a:ahLst/>
              <a:cxnLst/>
              <a:rect l="l" t="t" r="r" b="b"/>
              <a:pathLst>
                <a:path w="26500537" h="18738088">
                  <a:moveTo>
                    <a:pt x="0" y="0"/>
                  </a:moveTo>
                  <a:lnTo>
                    <a:pt x="26500537" y="0"/>
                  </a:lnTo>
                  <a:lnTo>
                    <a:pt x="26500537" y="18738088"/>
                  </a:lnTo>
                  <a:lnTo>
                    <a:pt x="0" y="187380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">
                <a:alphaModFix amt="14000"/>
              </a:blip>
              <a:stretch>
                <a:fillRect/>
              </a:stretch>
            </a:blipFill>
          </p:spPr>
        </p:sp>
        <p:sp>
          <p:nvSpPr>
            <p:cNvPr id="7" name="Freeform 7"/>
            <p:cNvSpPr/>
            <p:nvPr/>
          </p:nvSpPr>
          <p:spPr>
            <a:xfrm flipH="1">
              <a:off x="21215609" y="10250613"/>
              <a:ext cx="3518302" cy="3516836"/>
            </a:xfrm>
            <a:custGeom>
              <a:avLst/>
              <a:gdLst/>
              <a:ahLst/>
              <a:cxnLst/>
              <a:rect l="l" t="t" r="r" b="b"/>
              <a:pathLst>
                <a:path w="3518302" h="3516836">
                  <a:moveTo>
                    <a:pt x="3518302" y="0"/>
                  </a:moveTo>
                  <a:lnTo>
                    <a:pt x="0" y="0"/>
                  </a:lnTo>
                  <a:lnTo>
                    <a:pt x="0" y="3516837"/>
                  </a:lnTo>
                  <a:lnTo>
                    <a:pt x="3518302" y="3516837"/>
                  </a:lnTo>
                  <a:lnTo>
                    <a:pt x="3518302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 rot="0">
            <a:off x="-4094691" y="-162842"/>
            <a:ext cx="22535091" cy="11335124"/>
            <a:chOff x="0" y="0"/>
            <a:chExt cx="5935168" cy="298538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5935168" cy="2985383"/>
            </a:xfrm>
            <a:custGeom>
              <a:avLst/>
              <a:gdLst/>
              <a:ahLst/>
              <a:cxnLst/>
              <a:rect l="l" t="t" r="r" b="b"/>
              <a:pathLst>
                <a:path w="5935168" h="2985383">
                  <a:moveTo>
                    <a:pt x="0" y="0"/>
                  </a:moveTo>
                  <a:lnTo>
                    <a:pt x="5935168" y="0"/>
                  </a:lnTo>
                  <a:lnTo>
                    <a:pt x="5935168" y="2985383"/>
                  </a:lnTo>
                  <a:lnTo>
                    <a:pt x="0" y="2985383"/>
                  </a:lnTo>
                  <a:close/>
                </a:path>
              </a:pathLst>
            </a:custGeom>
            <a:solidFill>
              <a:srgbClr val="428CE2">
                <a:alpha val="7843"/>
              </a:srgbClr>
            </a:solidFill>
            <a:ln w="38100" cap="sq">
              <a:solidFill>
                <a:srgbClr val="05014A">
                  <a:alpha val="7843"/>
                </a:srgbClr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5935168" cy="302348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sp>
        <p:nvSpPr>
          <p:cNvPr id="11" name="Freeform 11"/>
          <p:cNvSpPr/>
          <p:nvPr/>
        </p:nvSpPr>
        <p:spPr>
          <a:xfrm>
            <a:off x="-497849" y="0"/>
            <a:ext cx="20591987" cy="12020572"/>
          </a:xfrm>
          <a:custGeom>
            <a:avLst/>
            <a:gdLst/>
            <a:ahLst/>
            <a:cxnLst/>
            <a:rect l="l" t="t" r="r" b="b"/>
            <a:pathLst>
              <a:path w="20591987" h="12020572">
                <a:moveTo>
                  <a:pt x="0" y="0"/>
                </a:moveTo>
                <a:lnTo>
                  <a:pt x="20591987" y="0"/>
                </a:lnTo>
                <a:lnTo>
                  <a:pt x="20591987" y="12020572"/>
                </a:lnTo>
                <a:lnTo>
                  <a:pt x="0" y="1202057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1837332" y="3781608"/>
            <a:ext cx="15118997" cy="35238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145"/>
              </a:lnSpc>
            </a:pPr>
            <a:r>
              <a:rPr lang="en-US" sz="26430" spc="-264">
                <a:solidFill>
                  <a:srgbClr val="418CE3"/>
                </a:solidFill>
                <a:latin typeface="Impact" panose="020B0806030902050204"/>
                <a:ea typeface="Impact" panose="020B0806030902050204"/>
                <a:cs typeface="Impact" panose="020B0806030902050204"/>
                <a:sym typeface="Impact" panose="020B0806030902050204"/>
              </a:rPr>
              <a:t>THANK YOU!</a:t>
            </a:r>
            <a:endParaRPr lang="en-US" sz="26430" spc="-264">
              <a:solidFill>
                <a:srgbClr val="418CE3"/>
              </a:solidFill>
              <a:latin typeface="Impact" panose="020B0806030902050204"/>
              <a:ea typeface="Impact" panose="020B0806030902050204"/>
              <a:cs typeface="Impact" panose="020B0806030902050204"/>
              <a:sym typeface="Impact" panose="020B0806030902050204"/>
            </a:endParaRPr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62434" y="0"/>
            <a:ext cx="19875403" cy="14053566"/>
          </a:xfrm>
          <a:custGeom>
            <a:avLst/>
            <a:gdLst/>
            <a:ahLst/>
            <a:cxnLst/>
            <a:rect l="l" t="t" r="r" b="b"/>
            <a:pathLst>
              <a:path w="19875403" h="14053566">
                <a:moveTo>
                  <a:pt x="0" y="0"/>
                </a:moveTo>
                <a:lnTo>
                  <a:pt x="19875404" y="0"/>
                </a:lnTo>
                <a:lnTo>
                  <a:pt x="19875404" y="14053566"/>
                </a:lnTo>
                <a:lnTo>
                  <a:pt x="0" y="14053566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alphaModFix amt="14000"/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1194717" y="-737963"/>
            <a:ext cx="4022217" cy="4114800"/>
          </a:xfrm>
          <a:custGeom>
            <a:avLst/>
            <a:gdLst/>
            <a:ahLst/>
            <a:cxnLst/>
            <a:rect l="l" t="t" r="r" b="b"/>
            <a:pathLst>
              <a:path w="4022217" h="4114800">
                <a:moveTo>
                  <a:pt x="0" y="0"/>
                </a:moveTo>
                <a:lnTo>
                  <a:pt x="4022217" y="0"/>
                </a:lnTo>
                <a:lnTo>
                  <a:pt x="402221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flipH="1">
            <a:off x="15649273" y="7687960"/>
            <a:ext cx="2638727" cy="2637627"/>
          </a:xfrm>
          <a:custGeom>
            <a:avLst/>
            <a:gdLst/>
            <a:ahLst/>
            <a:cxnLst/>
            <a:rect l="l" t="t" r="r" b="b"/>
            <a:pathLst>
              <a:path w="2638727" h="2637627">
                <a:moveTo>
                  <a:pt x="2638727" y="0"/>
                </a:moveTo>
                <a:lnTo>
                  <a:pt x="0" y="0"/>
                </a:lnTo>
                <a:lnTo>
                  <a:pt x="0" y="2637627"/>
                </a:lnTo>
                <a:lnTo>
                  <a:pt x="2638727" y="2637627"/>
                </a:lnTo>
                <a:lnTo>
                  <a:pt x="2638727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 rot="0">
            <a:off x="6640449" y="3927697"/>
            <a:ext cx="1483054" cy="448621"/>
            <a:chOff x="0" y="0"/>
            <a:chExt cx="390599" cy="11815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90599" cy="118155"/>
            </a:xfrm>
            <a:custGeom>
              <a:avLst/>
              <a:gdLst/>
              <a:ahLst/>
              <a:cxnLst/>
              <a:rect l="l" t="t" r="r" b="b"/>
              <a:pathLst>
                <a:path w="390599" h="118155">
                  <a:moveTo>
                    <a:pt x="59078" y="0"/>
                  </a:moveTo>
                  <a:lnTo>
                    <a:pt x="331521" y="0"/>
                  </a:lnTo>
                  <a:cubicBezTo>
                    <a:pt x="347189" y="0"/>
                    <a:pt x="362216" y="6224"/>
                    <a:pt x="373295" y="17303"/>
                  </a:cubicBezTo>
                  <a:cubicBezTo>
                    <a:pt x="384374" y="28383"/>
                    <a:pt x="390599" y="43409"/>
                    <a:pt x="390599" y="59078"/>
                  </a:cubicBezTo>
                  <a:lnTo>
                    <a:pt x="390599" y="59078"/>
                  </a:lnTo>
                  <a:cubicBezTo>
                    <a:pt x="390599" y="74746"/>
                    <a:pt x="384374" y="89773"/>
                    <a:pt x="373295" y="100852"/>
                  </a:cubicBezTo>
                  <a:cubicBezTo>
                    <a:pt x="362216" y="111931"/>
                    <a:pt x="347189" y="118155"/>
                    <a:pt x="331521" y="118155"/>
                  </a:cubicBezTo>
                  <a:lnTo>
                    <a:pt x="59078" y="118155"/>
                  </a:lnTo>
                  <a:cubicBezTo>
                    <a:pt x="43409" y="118155"/>
                    <a:pt x="28383" y="111931"/>
                    <a:pt x="17303" y="100852"/>
                  </a:cubicBezTo>
                  <a:cubicBezTo>
                    <a:pt x="6224" y="89773"/>
                    <a:pt x="0" y="74746"/>
                    <a:pt x="0" y="59078"/>
                  </a:cubicBezTo>
                  <a:lnTo>
                    <a:pt x="0" y="59078"/>
                  </a:lnTo>
                  <a:cubicBezTo>
                    <a:pt x="0" y="43409"/>
                    <a:pt x="6224" y="28383"/>
                    <a:pt x="17303" y="17303"/>
                  </a:cubicBezTo>
                  <a:cubicBezTo>
                    <a:pt x="28383" y="6224"/>
                    <a:pt x="43409" y="0"/>
                    <a:pt x="59078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390599" cy="1562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r>
                <a:rPr lang="en-US" sz="1900">
                  <a:solidFill>
                    <a:srgbClr val="FFFFFF"/>
                  </a:solidFill>
                  <a:latin typeface="Canva Sans" panose="020B0503030501040103"/>
                  <a:ea typeface="Canva Sans" panose="020B0503030501040103"/>
                  <a:cs typeface="Canva Sans" panose="020B0503030501040103"/>
                  <a:sym typeface="Canva Sans" panose="020B0503030501040103"/>
                </a:rPr>
                <a:t>OneP</a:t>
              </a:r>
              <a:endParaRPr lang="en-US" sz="1900">
                <a:solidFill>
                  <a:srgbClr val="FFFFFF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endParaRPr>
            </a:p>
          </p:txBody>
        </p:sp>
      </p:grpSp>
      <p:sp>
        <p:nvSpPr>
          <p:cNvPr id="8" name="Freeform 8"/>
          <p:cNvSpPr/>
          <p:nvPr/>
        </p:nvSpPr>
        <p:spPr>
          <a:xfrm>
            <a:off x="-408458" y="710052"/>
            <a:ext cx="20591987" cy="12020572"/>
          </a:xfrm>
          <a:custGeom>
            <a:avLst/>
            <a:gdLst/>
            <a:ahLst/>
            <a:cxnLst/>
            <a:rect l="l" t="t" r="r" b="b"/>
            <a:pathLst>
              <a:path w="20591987" h="12020572">
                <a:moveTo>
                  <a:pt x="0" y="0"/>
                </a:moveTo>
                <a:lnTo>
                  <a:pt x="20591986" y="0"/>
                </a:lnTo>
                <a:lnTo>
                  <a:pt x="20591986" y="12020573"/>
                </a:lnTo>
                <a:lnTo>
                  <a:pt x="0" y="1202057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graphicFrame>
        <p:nvGraphicFramePr>
          <p:cNvPr id="9" name="Table 9"/>
          <p:cNvGraphicFramePr>
            <a:graphicFrameLocks noGrp="1"/>
          </p:cNvGraphicFramePr>
          <p:nvPr/>
        </p:nvGraphicFramePr>
        <p:xfrm>
          <a:off x="1028700" y="2600953"/>
          <a:ext cx="16025323" cy="6610350"/>
        </p:xfrm>
        <a:graphic>
          <a:graphicData uri="http://schemas.openxmlformats.org/drawingml/2006/table">
            <a:tbl>
              <a:tblPr/>
              <a:tblGrid>
                <a:gridCol w="7741129"/>
                <a:gridCol w="8284194"/>
              </a:tblGrid>
              <a:tr h="1322070">
                <a:tc>
                  <a:txBody>
                    <a:bodyPr rtlCol="0"/>
                    <a:lstStyle/>
                    <a:p>
                      <a:pPr algn="ctr">
                        <a:lnSpc>
                          <a:spcPts val="5880"/>
                        </a:lnSpc>
                        <a:defRPr/>
                      </a:pPr>
                      <a:r>
                        <a:rPr lang="en-US" sz="4200" b="1">
                          <a:solidFill>
                            <a:srgbClr val="05014A"/>
                          </a:solidFill>
                          <a:latin typeface="Helvetica Now Bold" panose="020B0804030202020204"/>
                          <a:ea typeface="Helvetica Now Bold" panose="020B0804030202020204"/>
                          <a:cs typeface="Helvetica Now Bold" panose="020B0804030202020204"/>
                          <a:sym typeface="Helvetica Now Bold" panose="020B0804030202020204"/>
                        </a:rPr>
                        <a:t>BASIC MP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5880"/>
                        </a:lnSpc>
                        <a:defRPr/>
                      </a:pPr>
                      <a:r>
                        <a:rPr lang="en-US" sz="4200" b="1">
                          <a:solidFill>
                            <a:srgbClr val="05014A"/>
                          </a:solidFill>
                          <a:latin typeface="Helvetica Now Bold" panose="020B0804030202020204"/>
                          <a:ea typeface="Helvetica Now Bold" panose="020B0804030202020204"/>
                          <a:cs typeface="Helvetica Now Bold" panose="020B0804030202020204"/>
                          <a:sym typeface="Helvetica Now Bold" panose="020B0804030202020204"/>
                        </a:rPr>
                        <a:t>1800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22070">
                <a:tc>
                  <a:txBody>
                    <a:bodyPr rtlCol="0"/>
                    <a:lstStyle/>
                    <a:p>
                      <a:pPr algn="ctr">
                        <a:lnSpc>
                          <a:spcPts val="5880"/>
                        </a:lnSpc>
                        <a:defRPr/>
                      </a:pPr>
                      <a:r>
                        <a:rPr lang="en-US" sz="4200" b="1">
                          <a:solidFill>
                            <a:srgbClr val="05014A"/>
                          </a:solidFill>
                          <a:latin typeface="Helvetica Now Bold" panose="020B0804030202020204"/>
                          <a:ea typeface="Helvetica Now Bold" panose="020B0804030202020204"/>
                          <a:cs typeface="Helvetica Now Bold" panose="020B0804030202020204"/>
                          <a:sym typeface="Helvetica Now Bold" panose="020B0804030202020204"/>
                        </a:rPr>
                        <a:t>DEPENDENTS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5880"/>
                        </a:lnSpc>
                        <a:defRPr/>
                      </a:pPr>
                      <a:r>
                        <a:rPr lang="en-US" sz="4200" b="1">
                          <a:solidFill>
                            <a:srgbClr val="05014A"/>
                          </a:solidFill>
                          <a:latin typeface="Helvetica Now Bold" panose="020B0804030202020204"/>
                          <a:ea typeface="Helvetica Now Bold" panose="020B0804030202020204"/>
                          <a:cs typeface="Helvetica Now Bold" panose="020B0804030202020204"/>
                          <a:sym typeface="Helvetica Now Bold" panose="020B0804030202020204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22070">
                <a:tc>
                  <a:txBody>
                    <a:bodyPr rtlCol="0"/>
                    <a:lstStyle/>
                    <a:p>
                      <a:pPr algn="ctr">
                        <a:lnSpc>
                          <a:spcPts val="5880"/>
                        </a:lnSpc>
                        <a:defRPr/>
                      </a:pPr>
                      <a:r>
                        <a:rPr lang="en-US" sz="4200" b="1">
                          <a:solidFill>
                            <a:srgbClr val="05014A"/>
                          </a:solidFill>
                          <a:latin typeface="Helvetica Now Bold" panose="020B0804030202020204"/>
                          <a:ea typeface="Helvetica Now Bold" panose="020B0804030202020204"/>
                          <a:cs typeface="Helvetica Now Bold" panose="020B0804030202020204"/>
                          <a:sym typeface="Helvetica Now Bold" panose="020B0804030202020204"/>
                        </a:rPr>
                        <a:t>OUTSTANDING BALANCE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5880"/>
                        </a:lnSpc>
                        <a:defRPr/>
                      </a:pPr>
                      <a:r>
                        <a:rPr lang="en-US" sz="4200" b="1">
                          <a:solidFill>
                            <a:srgbClr val="05014A"/>
                          </a:solidFill>
                          <a:latin typeface="Helvetica Now Bold" panose="020B0804030202020204"/>
                          <a:ea typeface="Helvetica Now Bold" panose="020B0804030202020204"/>
                          <a:cs typeface="Helvetica Now Bold" panose="020B0804030202020204"/>
                          <a:sym typeface="Helvetica Now Bold" panose="020B0804030202020204"/>
                        </a:rPr>
                        <a:t>8,733.37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22070">
                <a:tc>
                  <a:txBody>
                    <a:bodyPr rtlCol="0"/>
                    <a:lstStyle/>
                    <a:p>
                      <a:pPr algn="ctr">
                        <a:lnSpc>
                          <a:spcPts val="5880"/>
                        </a:lnSpc>
                        <a:defRPr/>
                      </a:pPr>
                      <a:r>
                        <a:rPr lang="en-US" sz="4200" b="1">
                          <a:solidFill>
                            <a:srgbClr val="05014A"/>
                          </a:solidFill>
                          <a:latin typeface="Helvetica Now Bold" panose="020B0804030202020204"/>
                          <a:ea typeface="Helvetica Now Bold" panose="020B0804030202020204"/>
                          <a:cs typeface="Helvetica Now Bold" panose="020B0804030202020204"/>
                          <a:sym typeface="Helvetica Now Bold" panose="020B0804030202020204"/>
                        </a:rPr>
                        <a:t>TOTAL MP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5880"/>
                        </a:lnSpc>
                        <a:defRPr/>
                      </a:pPr>
                      <a:r>
                        <a:rPr lang="en-US" sz="4200" b="1">
                          <a:solidFill>
                            <a:srgbClr val="05014A"/>
                          </a:solidFill>
                          <a:latin typeface="Helvetica Now Bold" panose="020B0804030202020204"/>
                          <a:ea typeface="Helvetica Now Bold" panose="020B0804030202020204"/>
                          <a:cs typeface="Helvetica Now Bold" panose="020B0804030202020204"/>
                          <a:sym typeface="Helvetica Now Bold" panose="020B0804030202020204"/>
                        </a:rPr>
                        <a:t>2800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22070">
                <a:tc>
                  <a:txBody>
                    <a:bodyPr rtlCol="0"/>
                    <a:lstStyle/>
                    <a:p>
                      <a:pPr algn="ctr">
                        <a:lnSpc>
                          <a:spcPts val="5880"/>
                        </a:lnSpc>
                        <a:defRPr/>
                      </a:pPr>
                      <a:r>
                        <a:rPr lang="en-US" sz="4200" b="1">
                          <a:solidFill>
                            <a:srgbClr val="05014A"/>
                          </a:solidFill>
                          <a:latin typeface="Helvetica Now Bold" panose="020B0804030202020204"/>
                          <a:ea typeface="Helvetica Now Bold" panose="020B0804030202020204"/>
                          <a:cs typeface="Helvetica Now Bold" panose="020B0804030202020204"/>
                          <a:sym typeface="Helvetica Now Bold" panose="020B0804030202020204"/>
                        </a:rPr>
                        <a:t>AMP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5880"/>
                        </a:lnSpc>
                        <a:defRPr/>
                      </a:pPr>
                      <a:r>
                        <a:rPr lang="en-US" sz="4200" b="1">
                          <a:solidFill>
                            <a:srgbClr val="05014A"/>
                          </a:solidFill>
                          <a:latin typeface="Helvetica Now Bold" panose="020B0804030202020204"/>
                          <a:ea typeface="Helvetica Now Bold" panose="020B0804030202020204"/>
                          <a:cs typeface="Helvetica Now Bold" panose="020B0804030202020204"/>
                          <a:sym typeface="Helvetica Now Bold" panose="020B0804030202020204"/>
                        </a:rPr>
                        <a:t>2800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0" name="TextBox 10"/>
          <p:cNvSpPr txBox="1"/>
          <p:nvPr/>
        </p:nvSpPr>
        <p:spPr>
          <a:xfrm>
            <a:off x="3782999" y="1200928"/>
            <a:ext cx="11752046" cy="8485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85"/>
              </a:lnSpc>
            </a:pPr>
            <a:r>
              <a:rPr lang="en-US" sz="9780" b="1">
                <a:solidFill>
                  <a:srgbClr val="418CE3"/>
                </a:solidFill>
                <a:latin typeface="Oswald Bold" panose="00000800000000000000"/>
                <a:ea typeface="Oswald Bold" panose="00000800000000000000"/>
                <a:cs typeface="Oswald Bold" panose="00000800000000000000"/>
                <a:sym typeface="Oswald Bold" panose="00000800000000000000"/>
              </a:rPr>
              <a:t>WITHOUT DEPENDENTS</a:t>
            </a:r>
            <a:endParaRPr lang="en-US" sz="9780" b="1">
              <a:solidFill>
                <a:srgbClr val="418CE3"/>
              </a:solidFill>
              <a:latin typeface="Oswald Bold" panose="00000800000000000000"/>
              <a:ea typeface="Oswald Bold" panose="00000800000000000000"/>
              <a:cs typeface="Oswald Bold" panose="00000800000000000000"/>
              <a:sym typeface="Oswald Bold" panose="00000800000000000000"/>
            </a:endParaRPr>
          </a:p>
        </p:txBody>
      </p:sp>
    </p:spTree>
  </p:cSld>
  <p:clrMapOvr>
    <a:masterClrMapping/>
  </p:clrMapOvr>
  <p:transition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6640449" y="3927697"/>
            <a:ext cx="1483054" cy="448621"/>
            <a:chOff x="0" y="0"/>
            <a:chExt cx="390599" cy="11815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90599" cy="118155"/>
            </a:xfrm>
            <a:custGeom>
              <a:avLst/>
              <a:gdLst/>
              <a:ahLst/>
              <a:cxnLst/>
              <a:rect l="l" t="t" r="r" b="b"/>
              <a:pathLst>
                <a:path w="390599" h="118155">
                  <a:moveTo>
                    <a:pt x="59078" y="0"/>
                  </a:moveTo>
                  <a:lnTo>
                    <a:pt x="331521" y="0"/>
                  </a:lnTo>
                  <a:cubicBezTo>
                    <a:pt x="347189" y="0"/>
                    <a:pt x="362216" y="6224"/>
                    <a:pt x="373295" y="17303"/>
                  </a:cubicBezTo>
                  <a:cubicBezTo>
                    <a:pt x="384374" y="28383"/>
                    <a:pt x="390599" y="43409"/>
                    <a:pt x="390599" y="59078"/>
                  </a:cubicBezTo>
                  <a:lnTo>
                    <a:pt x="390599" y="59078"/>
                  </a:lnTo>
                  <a:cubicBezTo>
                    <a:pt x="390599" y="74746"/>
                    <a:pt x="384374" y="89773"/>
                    <a:pt x="373295" y="100852"/>
                  </a:cubicBezTo>
                  <a:cubicBezTo>
                    <a:pt x="362216" y="111931"/>
                    <a:pt x="347189" y="118155"/>
                    <a:pt x="331521" y="118155"/>
                  </a:cubicBezTo>
                  <a:lnTo>
                    <a:pt x="59078" y="118155"/>
                  </a:lnTo>
                  <a:cubicBezTo>
                    <a:pt x="43409" y="118155"/>
                    <a:pt x="28383" y="111931"/>
                    <a:pt x="17303" y="100852"/>
                  </a:cubicBezTo>
                  <a:cubicBezTo>
                    <a:pt x="6224" y="89773"/>
                    <a:pt x="0" y="74746"/>
                    <a:pt x="0" y="59078"/>
                  </a:cubicBezTo>
                  <a:lnTo>
                    <a:pt x="0" y="59078"/>
                  </a:lnTo>
                  <a:cubicBezTo>
                    <a:pt x="0" y="43409"/>
                    <a:pt x="6224" y="28383"/>
                    <a:pt x="17303" y="17303"/>
                  </a:cubicBezTo>
                  <a:cubicBezTo>
                    <a:pt x="28383" y="6224"/>
                    <a:pt x="43409" y="0"/>
                    <a:pt x="59078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390599" cy="1562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r>
                <a:rPr lang="en-US" sz="1900">
                  <a:solidFill>
                    <a:srgbClr val="FFFFFF"/>
                  </a:solidFill>
                  <a:latin typeface="Canva Sans" panose="020B0503030501040103"/>
                  <a:ea typeface="Canva Sans" panose="020B0503030501040103"/>
                  <a:cs typeface="Canva Sans" panose="020B0503030501040103"/>
                  <a:sym typeface="Canva Sans" panose="020B0503030501040103"/>
                </a:rPr>
                <a:t>OneP</a:t>
              </a:r>
              <a:endParaRPr lang="en-US" sz="1900">
                <a:solidFill>
                  <a:srgbClr val="FFFFFF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 rot="0">
            <a:off x="-1194717" y="-737963"/>
            <a:ext cx="22293067" cy="14053566"/>
            <a:chOff x="0" y="0"/>
            <a:chExt cx="29724089" cy="18738088"/>
          </a:xfrm>
        </p:grpSpPr>
        <p:sp>
          <p:nvSpPr>
            <p:cNvPr id="6" name="Freeform 6"/>
            <p:cNvSpPr/>
            <p:nvPr/>
          </p:nvSpPr>
          <p:spPr>
            <a:xfrm>
              <a:off x="3223552" y="0"/>
              <a:ext cx="26500537" cy="18738088"/>
            </a:xfrm>
            <a:custGeom>
              <a:avLst/>
              <a:gdLst/>
              <a:ahLst/>
              <a:cxnLst/>
              <a:rect l="l" t="t" r="r" b="b"/>
              <a:pathLst>
                <a:path w="26500537" h="18738088">
                  <a:moveTo>
                    <a:pt x="0" y="0"/>
                  </a:moveTo>
                  <a:lnTo>
                    <a:pt x="26500537" y="0"/>
                  </a:lnTo>
                  <a:lnTo>
                    <a:pt x="26500537" y="18738088"/>
                  </a:lnTo>
                  <a:lnTo>
                    <a:pt x="0" y="187380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">
                <a:alphaModFix amt="14000"/>
              </a:blip>
              <a:stretch>
                <a:fillRect/>
              </a:stretch>
            </a:blip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5362956" cy="5486400"/>
            </a:xfrm>
            <a:custGeom>
              <a:avLst/>
              <a:gdLst/>
              <a:ahLst/>
              <a:cxnLst/>
              <a:rect l="l" t="t" r="r" b="b"/>
              <a:pathLst>
                <a:path w="5362956" h="5486400">
                  <a:moveTo>
                    <a:pt x="0" y="0"/>
                  </a:moveTo>
                  <a:lnTo>
                    <a:pt x="5362956" y="0"/>
                  </a:lnTo>
                  <a:lnTo>
                    <a:pt x="5362956" y="5486400"/>
                  </a:lnTo>
                  <a:lnTo>
                    <a:pt x="0" y="54864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8" name="Freeform 8"/>
            <p:cNvSpPr/>
            <p:nvPr/>
          </p:nvSpPr>
          <p:spPr>
            <a:xfrm flipH="1">
              <a:off x="22458654" y="11234564"/>
              <a:ext cx="3518302" cy="3516836"/>
            </a:xfrm>
            <a:custGeom>
              <a:avLst/>
              <a:gdLst/>
              <a:ahLst/>
              <a:cxnLst/>
              <a:rect l="l" t="t" r="r" b="b"/>
              <a:pathLst>
                <a:path w="3518302" h="3516836">
                  <a:moveTo>
                    <a:pt x="3518303" y="0"/>
                  </a:moveTo>
                  <a:lnTo>
                    <a:pt x="0" y="0"/>
                  </a:lnTo>
                  <a:lnTo>
                    <a:pt x="0" y="3516837"/>
                  </a:lnTo>
                  <a:lnTo>
                    <a:pt x="3518303" y="3516837"/>
                  </a:lnTo>
                  <a:lnTo>
                    <a:pt x="3518303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9" name="Freeform 9"/>
          <p:cNvSpPr/>
          <p:nvPr/>
        </p:nvSpPr>
        <p:spPr>
          <a:xfrm>
            <a:off x="-408458" y="710052"/>
            <a:ext cx="20591987" cy="12020572"/>
          </a:xfrm>
          <a:custGeom>
            <a:avLst/>
            <a:gdLst/>
            <a:ahLst/>
            <a:cxnLst/>
            <a:rect l="l" t="t" r="r" b="b"/>
            <a:pathLst>
              <a:path w="20591987" h="12020572">
                <a:moveTo>
                  <a:pt x="0" y="0"/>
                </a:moveTo>
                <a:lnTo>
                  <a:pt x="20591986" y="0"/>
                </a:lnTo>
                <a:lnTo>
                  <a:pt x="20591986" y="12020573"/>
                </a:lnTo>
                <a:lnTo>
                  <a:pt x="0" y="1202057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3267977" y="1156420"/>
            <a:ext cx="11752046" cy="8707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40"/>
              </a:lnSpc>
            </a:pPr>
            <a:r>
              <a:rPr lang="en-US" sz="10080" b="1">
                <a:solidFill>
                  <a:srgbClr val="418CE3"/>
                </a:solidFill>
                <a:latin typeface="Oswald Bold" panose="00000800000000000000"/>
                <a:ea typeface="Oswald Bold" panose="00000800000000000000"/>
                <a:cs typeface="Oswald Bold" panose="00000800000000000000"/>
                <a:sym typeface="Oswald Bold" panose="00000800000000000000"/>
              </a:rPr>
              <a:t>COMPUTATION</a:t>
            </a:r>
            <a:endParaRPr lang="en-US" sz="10080" b="1">
              <a:solidFill>
                <a:srgbClr val="418CE3"/>
              </a:solidFill>
              <a:latin typeface="Oswald Bold" panose="00000800000000000000"/>
              <a:ea typeface="Oswald Bold" panose="00000800000000000000"/>
              <a:cs typeface="Oswald Bold" panose="00000800000000000000"/>
              <a:sym typeface="Oswald Bold" panose="00000800000000000000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4844885" y="2559272"/>
            <a:ext cx="8330059" cy="13684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  <a:spcBef>
                <a:spcPct val="0"/>
              </a:spcBef>
            </a:pPr>
            <a:r>
              <a:rPr lang="en-US" sz="8000" b="1">
                <a:solidFill>
                  <a:srgbClr val="05014A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LA * 12 = 16,800  </a:t>
            </a:r>
            <a:endParaRPr lang="en-US" sz="8000" b="1">
              <a:solidFill>
                <a:srgbClr val="05014A"/>
              </a:solidFill>
              <a:latin typeface="Canva Sans Bold" panose="020B0803030501040103"/>
              <a:ea typeface="Canva Sans Bold" panose="020B0803030501040103"/>
              <a:cs typeface="Canva Sans Bold" panose="020B0803030501040103"/>
              <a:sym typeface="Canva Sans Bold" panose="020B0803030501040103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832866" y="4528497"/>
            <a:ext cx="13187157" cy="13606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105"/>
              </a:lnSpc>
              <a:spcBef>
                <a:spcPct val="0"/>
              </a:spcBef>
            </a:pPr>
            <a:r>
              <a:rPr lang="en-US" sz="7930" b="1">
                <a:solidFill>
                  <a:srgbClr val="05014A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CLI = 16,800 * 5% = 840 </a:t>
            </a:r>
            <a:endParaRPr lang="en-US" sz="7930" b="1">
              <a:solidFill>
                <a:srgbClr val="05014A"/>
              </a:solidFill>
              <a:latin typeface="Canva Sans Bold" panose="020B0803030501040103"/>
              <a:ea typeface="Canva Sans Bold" panose="020B0803030501040103"/>
              <a:cs typeface="Canva Sans Bold" panose="020B0803030501040103"/>
              <a:sym typeface="Canva Sans Bold" panose="020B0803030501040103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57150" y="6489912"/>
            <a:ext cx="17638497" cy="13684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  <a:spcBef>
                <a:spcPct val="0"/>
              </a:spcBef>
            </a:pPr>
            <a:r>
              <a:rPr lang="en-US" sz="8000" b="1">
                <a:solidFill>
                  <a:srgbClr val="05014A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CASH OUT : 16,800 * 5.5% =  15,960</a:t>
            </a:r>
            <a:endParaRPr lang="en-US" sz="8000" b="1">
              <a:solidFill>
                <a:srgbClr val="05014A"/>
              </a:solidFill>
              <a:latin typeface="Canva Sans Bold" panose="020B0803030501040103"/>
              <a:ea typeface="Canva Sans Bold" panose="020B0803030501040103"/>
              <a:cs typeface="Canva Sans Bold" panose="020B0803030501040103"/>
              <a:sym typeface="Canva Sans Bold" panose="020B0803030501040103"/>
            </a:endParaRPr>
          </a:p>
        </p:txBody>
      </p:sp>
    </p:spTree>
  </p:cSld>
  <p:clrMapOvr>
    <a:masterClrMapping/>
  </p:clrMapOvr>
  <p:transition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6640449" y="3927697"/>
            <a:ext cx="1483054" cy="448621"/>
            <a:chOff x="0" y="0"/>
            <a:chExt cx="390599" cy="11815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90599" cy="118155"/>
            </a:xfrm>
            <a:custGeom>
              <a:avLst/>
              <a:gdLst/>
              <a:ahLst/>
              <a:cxnLst/>
              <a:rect l="l" t="t" r="r" b="b"/>
              <a:pathLst>
                <a:path w="390599" h="118155">
                  <a:moveTo>
                    <a:pt x="59078" y="0"/>
                  </a:moveTo>
                  <a:lnTo>
                    <a:pt x="331521" y="0"/>
                  </a:lnTo>
                  <a:cubicBezTo>
                    <a:pt x="347189" y="0"/>
                    <a:pt x="362216" y="6224"/>
                    <a:pt x="373295" y="17303"/>
                  </a:cubicBezTo>
                  <a:cubicBezTo>
                    <a:pt x="384374" y="28383"/>
                    <a:pt x="390599" y="43409"/>
                    <a:pt x="390599" y="59078"/>
                  </a:cubicBezTo>
                  <a:lnTo>
                    <a:pt x="390599" y="59078"/>
                  </a:lnTo>
                  <a:cubicBezTo>
                    <a:pt x="390599" y="74746"/>
                    <a:pt x="384374" y="89773"/>
                    <a:pt x="373295" y="100852"/>
                  </a:cubicBezTo>
                  <a:cubicBezTo>
                    <a:pt x="362216" y="111931"/>
                    <a:pt x="347189" y="118155"/>
                    <a:pt x="331521" y="118155"/>
                  </a:cubicBezTo>
                  <a:lnTo>
                    <a:pt x="59078" y="118155"/>
                  </a:lnTo>
                  <a:cubicBezTo>
                    <a:pt x="43409" y="118155"/>
                    <a:pt x="28383" y="111931"/>
                    <a:pt x="17303" y="100852"/>
                  </a:cubicBezTo>
                  <a:cubicBezTo>
                    <a:pt x="6224" y="89773"/>
                    <a:pt x="0" y="74746"/>
                    <a:pt x="0" y="59078"/>
                  </a:cubicBezTo>
                  <a:lnTo>
                    <a:pt x="0" y="59078"/>
                  </a:lnTo>
                  <a:cubicBezTo>
                    <a:pt x="0" y="43409"/>
                    <a:pt x="6224" y="28383"/>
                    <a:pt x="17303" y="17303"/>
                  </a:cubicBezTo>
                  <a:cubicBezTo>
                    <a:pt x="28383" y="6224"/>
                    <a:pt x="43409" y="0"/>
                    <a:pt x="59078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390599" cy="1562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r>
                <a:rPr lang="en-US" sz="1900">
                  <a:solidFill>
                    <a:srgbClr val="FFFFFF"/>
                  </a:solidFill>
                  <a:latin typeface="Canva Sans" panose="020B0503030501040103"/>
                  <a:ea typeface="Canva Sans" panose="020B0503030501040103"/>
                  <a:cs typeface="Canva Sans" panose="020B0503030501040103"/>
                  <a:sym typeface="Canva Sans" panose="020B0503030501040103"/>
                </a:rPr>
                <a:t>OneP</a:t>
              </a:r>
              <a:endParaRPr lang="en-US" sz="1900">
                <a:solidFill>
                  <a:srgbClr val="FFFFFF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 rot="0">
            <a:off x="-4094691" y="-162842"/>
            <a:ext cx="22535091" cy="11335124"/>
            <a:chOff x="0" y="0"/>
            <a:chExt cx="5935168" cy="29853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935168" cy="2985383"/>
            </a:xfrm>
            <a:custGeom>
              <a:avLst/>
              <a:gdLst/>
              <a:ahLst/>
              <a:cxnLst/>
              <a:rect l="l" t="t" r="r" b="b"/>
              <a:pathLst>
                <a:path w="5935168" h="2985383">
                  <a:moveTo>
                    <a:pt x="0" y="0"/>
                  </a:moveTo>
                  <a:lnTo>
                    <a:pt x="5935168" y="0"/>
                  </a:lnTo>
                  <a:lnTo>
                    <a:pt x="5935168" y="2985383"/>
                  </a:lnTo>
                  <a:lnTo>
                    <a:pt x="0" y="2985383"/>
                  </a:lnTo>
                  <a:close/>
                </a:path>
              </a:pathLst>
            </a:custGeom>
            <a:solidFill>
              <a:srgbClr val="428CE2">
                <a:alpha val="7843"/>
              </a:srgbClr>
            </a:solidFill>
            <a:ln w="38100" cap="sq">
              <a:solidFill>
                <a:srgbClr val="05014A">
                  <a:alpha val="7843"/>
                </a:srgbClr>
              </a:soli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5935168" cy="302348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sp>
        <p:nvSpPr>
          <p:cNvPr id="8" name="Freeform 8"/>
          <p:cNvSpPr/>
          <p:nvPr/>
        </p:nvSpPr>
        <p:spPr>
          <a:xfrm>
            <a:off x="-497849" y="0"/>
            <a:ext cx="20591987" cy="12020572"/>
          </a:xfrm>
          <a:custGeom>
            <a:avLst/>
            <a:gdLst/>
            <a:ahLst/>
            <a:cxnLst/>
            <a:rect l="l" t="t" r="r" b="b"/>
            <a:pathLst>
              <a:path w="20591987" h="12020572">
                <a:moveTo>
                  <a:pt x="0" y="0"/>
                </a:moveTo>
                <a:lnTo>
                  <a:pt x="20591987" y="0"/>
                </a:lnTo>
                <a:lnTo>
                  <a:pt x="20591987" y="12020572"/>
                </a:lnTo>
                <a:lnTo>
                  <a:pt x="0" y="12020572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4100780" y="1854756"/>
            <a:ext cx="10086439" cy="1144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380"/>
              </a:lnSpc>
              <a:spcBef>
                <a:spcPct val="0"/>
              </a:spcBef>
            </a:pPr>
            <a:r>
              <a:rPr lang="en-US" sz="6700" b="1">
                <a:solidFill>
                  <a:srgbClr val="05014A"/>
                </a:solidFill>
                <a:latin typeface="Helvetica Now Bold" panose="020B0804030202020204"/>
                <a:ea typeface="Helvetica Now Bold" panose="020B0804030202020204"/>
                <a:cs typeface="Helvetica Now Bold" panose="020B0804030202020204"/>
                <a:sym typeface="Helvetica Now Bold" panose="020B0804030202020204"/>
              </a:rPr>
              <a:t> 16800 * 5.5% = 924 </a:t>
            </a:r>
            <a:endParaRPr lang="en-US" sz="6700" b="1">
              <a:solidFill>
                <a:srgbClr val="05014A"/>
              </a:solidFill>
              <a:latin typeface="Helvetica Now Bold" panose="020B0804030202020204"/>
              <a:ea typeface="Helvetica Now Bold" panose="020B0804030202020204"/>
              <a:cs typeface="Helvetica Now Bold" panose="020B0804030202020204"/>
              <a:sym typeface="Helvetica Now Bold" panose="020B0804030202020204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366953" y="5172075"/>
            <a:ext cx="17554093" cy="1144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380"/>
              </a:lnSpc>
              <a:spcBef>
                <a:spcPct val="0"/>
              </a:spcBef>
            </a:pPr>
            <a:r>
              <a:rPr lang="en-US" sz="6700" b="1">
                <a:solidFill>
                  <a:srgbClr val="05014A"/>
                </a:solidFill>
                <a:latin typeface="Helvetica Now Bold" panose="020B0804030202020204"/>
                <a:ea typeface="Helvetica Now Bold" panose="020B0804030202020204"/>
                <a:cs typeface="Helvetica Now Bold" panose="020B0804030202020204"/>
                <a:sym typeface="Helvetica Now Bold" panose="020B0804030202020204"/>
              </a:rPr>
              <a:t> 16800 + 924 = 17724 </a:t>
            </a:r>
            <a:endParaRPr lang="en-US" sz="6700" b="1">
              <a:solidFill>
                <a:srgbClr val="05014A"/>
              </a:solidFill>
              <a:latin typeface="Helvetica Now Bold" panose="020B0804030202020204"/>
              <a:ea typeface="Helvetica Now Bold" panose="020B0804030202020204"/>
              <a:cs typeface="Helvetica Now Bold" panose="020B0804030202020204"/>
              <a:sym typeface="Helvetica Now Bold" panose="020B0804030202020204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4142598" y="8281671"/>
            <a:ext cx="8123504" cy="1144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380"/>
              </a:lnSpc>
              <a:spcBef>
                <a:spcPct val="0"/>
              </a:spcBef>
            </a:pPr>
            <a:r>
              <a:rPr lang="en-US" sz="6700" b="1">
                <a:solidFill>
                  <a:srgbClr val="05014A"/>
                </a:solidFill>
                <a:latin typeface="Helvetica Now Bold" panose="020B0804030202020204"/>
                <a:ea typeface="Helvetica Now Bold" panose="020B0804030202020204"/>
                <a:cs typeface="Helvetica Now Bold" panose="020B0804030202020204"/>
                <a:sym typeface="Helvetica Now Bold" panose="020B0804030202020204"/>
              </a:rPr>
              <a:t> 17724 / 12 = 1477</a:t>
            </a:r>
            <a:endParaRPr lang="en-US" sz="6700" b="1">
              <a:solidFill>
                <a:srgbClr val="05014A"/>
              </a:solidFill>
              <a:latin typeface="Helvetica Now Bold" panose="020B0804030202020204"/>
              <a:ea typeface="Helvetica Now Bold" panose="020B0804030202020204"/>
              <a:cs typeface="Helvetica Now Bold" panose="020B0804030202020204"/>
              <a:sym typeface="Helvetica Now Bold" panose="020B0804030202020204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647527" y="231775"/>
            <a:ext cx="10909505" cy="14414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900"/>
              </a:lnSpc>
              <a:spcBef>
                <a:spcPct val="0"/>
              </a:spcBef>
            </a:pPr>
            <a:r>
              <a:rPr lang="en-US" sz="8500" b="1">
                <a:solidFill>
                  <a:srgbClr val="418CE3"/>
                </a:solidFill>
                <a:latin typeface="Helvetica Now Bold" panose="020B0804030202020204"/>
                <a:ea typeface="Helvetica Now Bold" panose="020B0804030202020204"/>
                <a:cs typeface="Helvetica Now Bold" panose="020B0804030202020204"/>
                <a:sym typeface="Helvetica Now Bold" panose="020B0804030202020204"/>
              </a:rPr>
              <a:t>TOTAL INTEREST</a:t>
            </a:r>
            <a:endParaRPr lang="en-US" sz="8500" b="1">
              <a:solidFill>
                <a:srgbClr val="418CE3"/>
              </a:solidFill>
              <a:latin typeface="Helvetica Now Bold" panose="020B0804030202020204"/>
              <a:ea typeface="Helvetica Now Bold" panose="020B0804030202020204"/>
              <a:cs typeface="Helvetica Now Bold" panose="020B0804030202020204"/>
              <a:sym typeface="Helvetica Now Bold" panose="020B0804030202020204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647527" y="3355082"/>
            <a:ext cx="10909505" cy="14414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900"/>
              </a:lnSpc>
              <a:spcBef>
                <a:spcPct val="0"/>
              </a:spcBef>
            </a:pPr>
            <a:r>
              <a:rPr lang="en-US" sz="8500" b="1">
                <a:solidFill>
                  <a:srgbClr val="418CE3"/>
                </a:solidFill>
                <a:latin typeface="Helvetica Now Bold" panose="020B0804030202020204"/>
                <a:ea typeface="Helvetica Now Bold" panose="020B0804030202020204"/>
                <a:cs typeface="Helvetica Now Bold" panose="020B0804030202020204"/>
                <a:sym typeface="Helvetica Now Bold" panose="020B0804030202020204"/>
              </a:rPr>
              <a:t>TOTAL PAYMENT</a:t>
            </a:r>
            <a:endParaRPr lang="en-US" sz="8500" b="1">
              <a:solidFill>
                <a:srgbClr val="418CE3"/>
              </a:solidFill>
              <a:latin typeface="Helvetica Now Bold" panose="020B0804030202020204"/>
              <a:ea typeface="Helvetica Now Bold" panose="020B0804030202020204"/>
              <a:cs typeface="Helvetica Now Bold" panose="020B0804030202020204"/>
              <a:sym typeface="Helvetica Now Bold" panose="020B0804030202020204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675280" y="6659245"/>
            <a:ext cx="4629835" cy="14414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900"/>
              </a:lnSpc>
              <a:spcBef>
                <a:spcPct val="0"/>
              </a:spcBef>
            </a:pPr>
            <a:r>
              <a:rPr lang="en-US" sz="8500" b="1">
                <a:solidFill>
                  <a:srgbClr val="418CE3"/>
                </a:solidFill>
                <a:latin typeface="Helvetica Now Bold" panose="020B0804030202020204"/>
                <a:ea typeface="Helvetica Now Bold" panose="020B0804030202020204"/>
                <a:cs typeface="Helvetica Now Bold" panose="020B0804030202020204"/>
                <a:sym typeface="Helvetica Now Bold" panose="020B0804030202020204"/>
              </a:rPr>
              <a:t>SSS MA</a:t>
            </a:r>
            <a:endParaRPr lang="en-US" sz="8500" b="1">
              <a:solidFill>
                <a:srgbClr val="418CE3"/>
              </a:solidFill>
              <a:latin typeface="Helvetica Now Bold" panose="020B0804030202020204"/>
              <a:ea typeface="Helvetica Now Bold" panose="020B0804030202020204"/>
              <a:cs typeface="Helvetica Now Bold" panose="020B0804030202020204"/>
              <a:sym typeface="Helvetica Now Bold" panose="020B0804030202020204"/>
            </a:endParaRPr>
          </a:p>
        </p:txBody>
      </p:sp>
      <p:sp>
        <p:nvSpPr>
          <p:cNvPr id="15" name="Freeform 15"/>
          <p:cNvSpPr/>
          <p:nvPr/>
        </p:nvSpPr>
        <p:spPr>
          <a:xfrm>
            <a:off x="-262434" y="0"/>
            <a:ext cx="19875403" cy="14053566"/>
          </a:xfrm>
          <a:custGeom>
            <a:avLst/>
            <a:gdLst/>
            <a:ahLst/>
            <a:cxnLst/>
            <a:rect l="l" t="t" r="r" b="b"/>
            <a:pathLst>
              <a:path w="19875403" h="14053566">
                <a:moveTo>
                  <a:pt x="0" y="0"/>
                </a:moveTo>
                <a:lnTo>
                  <a:pt x="19875404" y="0"/>
                </a:lnTo>
                <a:lnTo>
                  <a:pt x="19875404" y="14053566"/>
                </a:lnTo>
                <a:lnTo>
                  <a:pt x="0" y="140535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4000"/>
            </a:blip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 flipH="1">
            <a:off x="15649273" y="7687960"/>
            <a:ext cx="2638727" cy="2637627"/>
          </a:xfrm>
          <a:custGeom>
            <a:avLst/>
            <a:gdLst/>
            <a:ahLst/>
            <a:cxnLst/>
            <a:rect l="l" t="t" r="r" b="b"/>
            <a:pathLst>
              <a:path w="2638727" h="2637627">
                <a:moveTo>
                  <a:pt x="2638727" y="0"/>
                </a:moveTo>
                <a:lnTo>
                  <a:pt x="0" y="0"/>
                </a:lnTo>
                <a:lnTo>
                  <a:pt x="0" y="2637627"/>
                </a:lnTo>
                <a:lnTo>
                  <a:pt x="2638727" y="2637627"/>
                </a:lnTo>
                <a:lnTo>
                  <a:pt x="263872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p:transition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6640449" y="3927697"/>
            <a:ext cx="1483054" cy="448621"/>
            <a:chOff x="0" y="0"/>
            <a:chExt cx="390599" cy="11815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90599" cy="118155"/>
            </a:xfrm>
            <a:custGeom>
              <a:avLst/>
              <a:gdLst/>
              <a:ahLst/>
              <a:cxnLst/>
              <a:rect l="l" t="t" r="r" b="b"/>
              <a:pathLst>
                <a:path w="390599" h="118155">
                  <a:moveTo>
                    <a:pt x="59078" y="0"/>
                  </a:moveTo>
                  <a:lnTo>
                    <a:pt x="331521" y="0"/>
                  </a:lnTo>
                  <a:cubicBezTo>
                    <a:pt x="347189" y="0"/>
                    <a:pt x="362216" y="6224"/>
                    <a:pt x="373295" y="17303"/>
                  </a:cubicBezTo>
                  <a:cubicBezTo>
                    <a:pt x="384374" y="28383"/>
                    <a:pt x="390599" y="43409"/>
                    <a:pt x="390599" y="59078"/>
                  </a:cubicBezTo>
                  <a:lnTo>
                    <a:pt x="390599" y="59078"/>
                  </a:lnTo>
                  <a:cubicBezTo>
                    <a:pt x="390599" y="74746"/>
                    <a:pt x="384374" y="89773"/>
                    <a:pt x="373295" y="100852"/>
                  </a:cubicBezTo>
                  <a:cubicBezTo>
                    <a:pt x="362216" y="111931"/>
                    <a:pt x="347189" y="118155"/>
                    <a:pt x="331521" y="118155"/>
                  </a:cubicBezTo>
                  <a:lnTo>
                    <a:pt x="59078" y="118155"/>
                  </a:lnTo>
                  <a:cubicBezTo>
                    <a:pt x="43409" y="118155"/>
                    <a:pt x="28383" y="111931"/>
                    <a:pt x="17303" y="100852"/>
                  </a:cubicBezTo>
                  <a:cubicBezTo>
                    <a:pt x="6224" y="89773"/>
                    <a:pt x="0" y="74746"/>
                    <a:pt x="0" y="59078"/>
                  </a:cubicBezTo>
                  <a:lnTo>
                    <a:pt x="0" y="59078"/>
                  </a:lnTo>
                  <a:cubicBezTo>
                    <a:pt x="0" y="43409"/>
                    <a:pt x="6224" y="28383"/>
                    <a:pt x="17303" y="17303"/>
                  </a:cubicBezTo>
                  <a:cubicBezTo>
                    <a:pt x="28383" y="6224"/>
                    <a:pt x="43409" y="0"/>
                    <a:pt x="59078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390599" cy="1562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r>
                <a:rPr lang="en-US" sz="1900">
                  <a:solidFill>
                    <a:srgbClr val="FFFFFF"/>
                  </a:solidFill>
                  <a:latin typeface="Canva Sans" panose="020B0503030501040103"/>
                  <a:ea typeface="Canva Sans" panose="020B0503030501040103"/>
                  <a:cs typeface="Canva Sans" panose="020B0503030501040103"/>
                  <a:sym typeface="Canva Sans" panose="020B0503030501040103"/>
                </a:rPr>
                <a:t>OneP</a:t>
              </a:r>
              <a:endParaRPr lang="en-US" sz="1900">
                <a:solidFill>
                  <a:srgbClr val="FFFFFF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 rot="0">
            <a:off x="-4094691" y="-162842"/>
            <a:ext cx="22535091" cy="11335124"/>
            <a:chOff x="0" y="0"/>
            <a:chExt cx="5935168" cy="29853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935168" cy="2985383"/>
            </a:xfrm>
            <a:custGeom>
              <a:avLst/>
              <a:gdLst/>
              <a:ahLst/>
              <a:cxnLst/>
              <a:rect l="l" t="t" r="r" b="b"/>
              <a:pathLst>
                <a:path w="5935168" h="2985383">
                  <a:moveTo>
                    <a:pt x="0" y="0"/>
                  </a:moveTo>
                  <a:lnTo>
                    <a:pt x="5935168" y="0"/>
                  </a:lnTo>
                  <a:lnTo>
                    <a:pt x="5935168" y="2985383"/>
                  </a:lnTo>
                  <a:lnTo>
                    <a:pt x="0" y="2985383"/>
                  </a:lnTo>
                  <a:close/>
                </a:path>
              </a:pathLst>
            </a:custGeom>
            <a:solidFill>
              <a:srgbClr val="428CE2">
                <a:alpha val="7843"/>
              </a:srgbClr>
            </a:solidFill>
            <a:ln w="38100" cap="sq">
              <a:solidFill>
                <a:srgbClr val="05014A">
                  <a:alpha val="7843"/>
                </a:srgbClr>
              </a:soli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5935168" cy="302348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grpSp>
        <p:nvGrpSpPr>
          <p:cNvPr id="8" name="Group 8"/>
          <p:cNvGrpSpPr/>
          <p:nvPr/>
        </p:nvGrpSpPr>
        <p:grpSpPr>
          <a:xfrm rot="0">
            <a:off x="-262434" y="0"/>
            <a:ext cx="19875403" cy="14053566"/>
            <a:chOff x="0" y="0"/>
            <a:chExt cx="26500537" cy="1873808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6500537" cy="18738088"/>
            </a:xfrm>
            <a:custGeom>
              <a:avLst/>
              <a:gdLst/>
              <a:ahLst/>
              <a:cxnLst/>
              <a:rect l="l" t="t" r="r" b="b"/>
              <a:pathLst>
                <a:path w="26500537" h="18738088">
                  <a:moveTo>
                    <a:pt x="0" y="0"/>
                  </a:moveTo>
                  <a:lnTo>
                    <a:pt x="26500537" y="0"/>
                  </a:lnTo>
                  <a:lnTo>
                    <a:pt x="26500537" y="18738088"/>
                  </a:lnTo>
                  <a:lnTo>
                    <a:pt x="0" y="187380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">
                <a:alphaModFix amt="14000"/>
              </a:blip>
              <a:stretch>
                <a:fillRect/>
              </a:stretch>
            </a:blipFill>
          </p:spPr>
        </p:sp>
        <p:sp>
          <p:nvSpPr>
            <p:cNvPr id="10" name="Freeform 10"/>
            <p:cNvSpPr/>
            <p:nvPr/>
          </p:nvSpPr>
          <p:spPr>
            <a:xfrm flipH="1">
              <a:off x="21215609" y="10250613"/>
              <a:ext cx="3518302" cy="3516836"/>
            </a:xfrm>
            <a:custGeom>
              <a:avLst/>
              <a:gdLst/>
              <a:ahLst/>
              <a:cxnLst/>
              <a:rect l="l" t="t" r="r" b="b"/>
              <a:pathLst>
                <a:path w="3518302" h="3516836">
                  <a:moveTo>
                    <a:pt x="3518302" y="0"/>
                  </a:moveTo>
                  <a:lnTo>
                    <a:pt x="0" y="0"/>
                  </a:lnTo>
                  <a:lnTo>
                    <a:pt x="0" y="3516837"/>
                  </a:lnTo>
                  <a:lnTo>
                    <a:pt x="3518302" y="3516837"/>
                  </a:lnTo>
                  <a:lnTo>
                    <a:pt x="3518302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11" name="Freeform 11"/>
          <p:cNvSpPr/>
          <p:nvPr/>
        </p:nvSpPr>
        <p:spPr>
          <a:xfrm>
            <a:off x="-497849" y="0"/>
            <a:ext cx="20591987" cy="12020572"/>
          </a:xfrm>
          <a:custGeom>
            <a:avLst/>
            <a:gdLst/>
            <a:ahLst/>
            <a:cxnLst/>
            <a:rect l="l" t="t" r="r" b="b"/>
            <a:pathLst>
              <a:path w="20591987" h="12020572">
                <a:moveTo>
                  <a:pt x="0" y="0"/>
                </a:moveTo>
                <a:lnTo>
                  <a:pt x="20591987" y="0"/>
                </a:lnTo>
                <a:lnTo>
                  <a:pt x="20591987" y="12020572"/>
                </a:lnTo>
                <a:lnTo>
                  <a:pt x="0" y="1202057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aphicFrame>
        <p:nvGraphicFramePr>
          <p:cNvPr id="12" name="Table 12"/>
          <p:cNvGraphicFramePr>
            <a:graphicFrameLocks noGrp="1"/>
          </p:cNvGraphicFramePr>
          <p:nvPr/>
        </p:nvGraphicFramePr>
        <p:xfrm>
          <a:off x="3990198" y="5107199"/>
          <a:ext cx="11295646" cy="4286250"/>
        </p:xfrm>
        <a:graphic>
          <a:graphicData uri="http://schemas.openxmlformats.org/drawingml/2006/table">
            <a:tbl>
              <a:tblPr/>
              <a:tblGrid>
                <a:gridCol w="4816871"/>
                <a:gridCol w="6478775"/>
              </a:tblGrid>
              <a:tr h="1499226">
                <a:tc>
                  <a:txBody>
                    <a:bodyPr rtlCol="0"/>
                    <a:lstStyle/>
                    <a:p>
                      <a:pPr algn="ctr">
                        <a:lnSpc>
                          <a:spcPts val="6300"/>
                        </a:lnSpc>
                        <a:defRPr/>
                      </a:pPr>
                      <a:r>
                        <a:rPr lang="en-US" sz="4500" b="1">
                          <a:solidFill>
                            <a:srgbClr val="05014A"/>
                          </a:solidFill>
                          <a:latin typeface="Helvetica Now Bold" panose="020B0804030202020204"/>
                          <a:ea typeface="Helvetica Now Bold" panose="020B0804030202020204"/>
                          <a:cs typeface="Helvetica Now Bold" panose="020B0804030202020204"/>
                          <a:sym typeface="Helvetica Now Bold" panose="020B0804030202020204"/>
                        </a:rPr>
                        <a:t>MP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6300"/>
                        </a:lnSpc>
                        <a:defRPr/>
                      </a:pPr>
                      <a:r>
                        <a:rPr lang="en-US" sz="4500" b="1">
                          <a:solidFill>
                            <a:srgbClr val="05014A"/>
                          </a:solidFill>
                          <a:latin typeface="Helvetica Now Bold" panose="020B0804030202020204"/>
                          <a:ea typeface="Helvetica Now Bold" panose="020B0804030202020204"/>
                          <a:cs typeface="Helvetica Now Bold" panose="020B0804030202020204"/>
                          <a:sym typeface="Helvetica Now Bold" panose="020B0804030202020204"/>
                        </a:rPr>
                        <a:t>1,300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93512">
                <a:tc>
                  <a:txBody>
                    <a:bodyPr rtlCol="0"/>
                    <a:lstStyle/>
                    <a:p>
                      <a:pPr algn="ctr">
                        <a:lnSpc>
                          <a:spcPts val="6300"/>
                        </a:lnSpc>
                        <a:defRPr/>
                      </a:pPr>
                      <a:r>
                        <a:rPr lang="en-US" sz="4500" b="1">
                          <a:solidFill>
                            <a:srgbClr val="05014A"/>
                          </a:solidFill>
                          <a:latin typeface="Helvetica Now Bold" panose="020B0804030202020204"/>
                          <a:ea typeface="Helvetica Now Bold" panose="020B0804030202020204"/>
                          <a:cs typeface="Helvetica Now Bold" panose="020B0804030202020204"/>
                          <a:sym typeface="Helvetica Now Bold" panose="020B0804030202020204"/>
                        </a:rPr>
                        <a:t>MA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6300"/>
                        </a:lnSpc>
                        <a:defRPr/>
                      </a:pPr>
                      <a:r>
                        <a:rPr lang="en-US" sz="4500" b="1">
                          <a:solidFill>
                            <a:srgbClr val="05014A"/>
                          </a:solidFill>
                          <a:latin typeface="Helvetica Now Bold" panose="020B0804030202020204"/>
                          <a:ea typeface="Helvetica Now Bold" panose="020B0804030202020204"/>
                          <a:cs typeface="Helvetica Now Bold" panose="020B0804030202020204"/>
                          <a:sym typeface="Helvetica Now Bold" panose="020B0804030202020204"/>
                        </a:rPr>
                        <a:t>1,000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93512">
                <a:tc>
                  <a:txBody>
                    <a:bodyPr rtlCol="0"/>
                    <a:lstStyle/>
                    <a:p>
                      <a:pPr algn="ctr">
                        <a:lnSpc>
                          <a:spcPts val="6300"/>
                        </a:lnSpc>
                        <a:defRPr/>
                      </a:pPr>
                      <a:r>
                        <a:rPr lang="en-US" sz="4500" b="1">
                          <a:solidFill>
                            <a:srgbClr val="05014A"/>
                          </a:solidFill>
                          <a:latin typeface="Helvetica Now Bold" panose="020B0804030202020204"/>
                          <a:ea typeface="Helvetica Now Bold" panose="020B0804030202020204"/>
                          <a:cs typeface="Helvetica Now Bold" panose="020B0804030202020204"/>
                          <a:sym typeface="Helvetica Now Bold" panose="020B0804030202020204"/>
                        </a:rPr>
                        <a:t>EPA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6300"/>
                        </a:lnSpc>
                        <a:defRPr/>
                      </a:pPr>
                      <a:r>
                        <a:rPr lang="en-US" sz="4500" b="1">
                          <a:solidFill>
                            <a:srgbClr val="05014A"/>
                          </a:solidFill>
                          <a:latin typeface="Helvetica Now Bold" panose="020B0804030202020204"/>
                          <a:ea typeface="Helvetica Now Bold" panose="020B0804030202020204"/>
                          <a:cs typeface="Helvetica Now Bold" panose="020B0804030202020204"/>
                          <a:sym typeface="Helvetica Now Bold" panose="020B0804030202020204"/>
                        </a:rPr>
                        <a:t>300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3" name="TextBox 13"/>
          <p:cNvSpPr txBox="1"/>
          <p:nvPr/>
        </p:nvSpPr>
        <p:spPr>
          <a:xfrm>
            <a:off x="1612677" y="876300"/>
            <a:ext cx="6510827" cy="14414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900"/>
              </a:lnSpc>
              <a:spcBef>
                <a:spcPct val="0"/>
              </a:spcBef>
            </a:pPr>
            <a:r>
              <a:rPr lang="en-US" sz="8500" b="1">
                <a:solidFill>
                  <a:srgbClr val="418CE3"/>
                </a:solidFill>
                <a:latin typeface="Helvetica Now Bold" panose="020B0804030202020204"/>
                <a:ea typeface="Helvetica Now Bold" panose="020B0804030202020204"/>
                <a:cs typeface="Helvetica Now Bold" panose="020B0804030202020204"/>
                <a:sym typeface="Helvetica Now Bold" panose="020B0804030202020204"/>
              </a:rPr>
              <a:t>APC ALV</a:t>
            </a:r>
            <a:endParaRPr lang="en-US" sz="8500" b="1">
              <a:solidFill>
                <a:srgbClr val="418CE3"/>
              </a:solidFill>
              <a:latin typeface="Helvetica Now Bold" panose="020B0804030202020204"/>
              <a:ea typeface="Helvetica Now Bold" panose="020B0804030202020204"/>
              <a:cs typeface="Helvetica Now Bold" panose="020B0804030202020204"/>
              <a:sym typeface="Helvetica Now Bold" panose="020B0804030202020204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3501679" y="3007737"/>
            <a:ext cx="12592931" cy="1144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380"/>
              </a:lnSpc>
              <a:spcBef>
                <a:spcPct val="0"/>
              </a:spcBef>
            </a:pPr>
            <a:r>
              <a:rPr lang="en-US" sz="6700" b="1">
                <a:solidFill>
                  <a:srgbClr val="05014A"/>
                </a:solidFill>
                <a:latin typeface="Helvetica Now Bold" panose="020B0804030202020204"/>
                <a:ea typeface="Helvetica Now Bold" panose="020B0804030202020204"/>
                <a:cs typeface="Helvetica Now Bold" panose="020B0804030202020204"/>
                <a:sym typeface="Helvetica Now Bold" panose="020B0804030202020204"/>
              </a:rPr>
              <a:t>13,200 - 11,013.33 = 2, 766.33</a:t>
            </a:r>
            <a:endParaRPr lang="en-US" sz="6700" b="1">
              <a:solidFill>
                <a:srgbClr val="05014A"/>
              </a:solidFill>
              <a:latin typeface="Helvetica Now Bold" panose="020B0804030202020204"/>
              <a:ea typeface="Helvetica Now Bold" panose="020B0804030202020204"/>
              <a:cs typeface="Helvetica Now Bold" panose="020B0804030202020204"/>
              <a:sym typeface="Helvetica Now Bold" panose="020B0804030202020204"/>
            </a:endParaRPr>
          </a:p>
        </p:txBody>
      </p:sp>
    </p:spTree>
  </p:cSld>
  <p:clrMapOvr>
    <a:masterClrMapping/>
  </p:clrMapOvr>
  <p:transition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6640449" y="3927697"/>
            <a:ext cx="1483054" cy="448621"/>
            <a:chOff x="0" y="0"/>
            <a:chExt cx="390599" cy="11815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90599" cy="118155"/>
            </a:xfrm>
            <a:custGeom>
              <a:avLst/>
              <a:gdLst/>
              <a:ahLst/>
              <a:cxnLst/>
              <a:rect l="l" t="t" r="r" b="b"/>
              <a:pathLst>
                <a:path w="390599" h="118155">
                  <a:moveTo>
                    <a:pt x="59078" y="0"/>
                  </a:moveTo>
                  <a:lnTo>
                    <a:pt x="331521" y="0"/>
                  </a:lnTo>
                  <a:cubicBezTo>
                    <a:pt x="347189" y="0"/>
                    <a:pt x="362216" y="6224"/>
                    <a:pt x="373295" y="17303"/>
                  </a:cubicBezTo>
                  <a:cubicBezTo>
                    <a:pt x="384374" y="28383"/>
                    <a:pt x="390599" y="43409"/>
                    <a:pt x="390599" y="59078"/>
                  </a:cubicBezTo>
                  <a:lnTo>
                    <a:pt x="390599" y="59078"/>
                  </a:lnTo>
                  <a:cubicBezTo>
                    <a:pt x="390599" y="74746"/>
                    <a:pt x="384374" y="89773"/>
                    <a:pt x="373295" y="100852"/>
                  </a:cubicBezTo>
                  <a:cubicBezTo>
                    <a:pt x="362216" y="111931"/>
                    <a:pt x="347189" y="118155"/>
                    <a:pt x="331521" y="118155"/>
                  </a:cubicBezTo>
                  <a:lnTo>
                    <a:pt x="59078" y="118155"/>
                  </a:lnTo>
                  <a:cubicBezTo>
                    <a:pt x="43409" y="118155"/>
                    <a:pt x="28383" y="111931"/>
                    <a:pt x="17303" y="100852"/>
                  </a:cubicBezTo>
                  <a:cubicBezTo>
                    <a:pt x="6224" y="89773"/>
                    <a:pt x="0" y="74746"/>
                    <a:pt x="0" y="59078"/>
                  </a:cubicBezTo>
                  <a:lnTo>
                    <a:pt x="0" y="59078"/>
                  </a:lnTo>
                  <a:cubicBezTo>
                    <a:pt x="0" y="43409"/>
                    <a:pt x="6224" y="28383"/>
                    <a:pt x="17303" y="17303"/>
                  </a:cubicBezTo>
                  <a:cubicBezTo>
                    <a:pt x="28383" y="6224"/>
                    <a:pt x="43409" y="0"/>
                    <a:pt x="59078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390599" cy="1562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r>
                <a:rPr lang="en-US" sz="1900">
                  <a:solidFill>
                    <a:srgbClr val="FFFFFF"/>
                  </a:solidFill>
                  <a:latin typeface="Canva Sans" panose="020B0503030501040103"/>
                  <a:ea typeface="Canva Sans" panose="020B0503030501040103"/>
                  <a:cs typeface="Canva Sans" panose="020B0503030501040103"/>
                  <a:sym typeface="Canva Sans" panose="020B0503030501040103"/>
                </a:rPr>
                <a:t>OneP</a:t>
              </a:r>
              <a:endParaRPr lang="en-US" sz="1900">
                <a:solidFill>
                  <a:srgbClr val="FFFFFF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 rot="0">
            <a:off x="-4094691" y="-162842"/>
            <a:ext cx="22535091" cy="11335124"/>
            <a:chOff x="0" y="0"/>
            <a:chExt cx="5935168" cy="29853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935168" cy="2985383"/>
            </a:xfrm>
            <a:custGeom>
              <a:avLst/>
              <a:gdLst/>
              <a:ahLst/>
              <a:cxnLst/>
              <a:rect l="l" t="t" r="r" b="b"/>
              <a:pathLst>
                <a:path w="5935168" h="2985383">
                  <a:moveTo>
                    <a:pt x="0" y="0"/>
                  </a:moveTo>
                  <a:lnTo>
                    <a:pt x="5935168" y="0"/>
                  </a:lnTo>
                  <a:lnTo>
                    <a:pt x="5935168" y="2985383"/>
                  </a:lnTo>
                  <a:lnTo>
                    <a:pt x="0" y="2985383"/>
                  </a:lnTo>
                  <a:close/>
                </a:path>
              </a:pathLst>
            </a:custGeom>
            <a:solidFill>
              <a:srgbClr val="428CE2">
                <a:alpha val="7843"/>
              </a:srgbClr>
            </a:solidFill>
            <a:ln w="38100" cap="sq">
              <a:solidFill>
                <a:srgbClr val="05014A">
                  <a:alpha val="7843"/>
                </a:srgbClr>
              </a:soli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5935168" cy="302348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grpSp>
        <p:nvGrpSpPr>
          <p:cNvPr id="8" name="Group 8"/>
          <p:cNvGrpSpPr/>
          <p:nvPr/>
        </p:nvGrpSpPr>
        <p:grpSpPr>
          <a:xfrm rot="0">
            <a:off x="-262434" y="0"/>
            <a:ext cx="19875403" cy="14053566"/>
            <a:chOff x="0" y="0"/>
            <a:chExt cx="26500537" cy="1873808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6500537" cy="18738088"/>
            </a:xfrm>
            <a:custGeom>
              <a:avLst/>
              <a:gdLst/>
              <a:ahLst/>
              <a:cxnLst/>
              <a:rect l="l" t="t" r="r" b="b"/>
              <a:pathLst>
                <a:path w="26500537" h="18738088">
                  <a:moveTo>
                    <a:pt x="0" y="0"/>
                  </a:moveTo>
                  <a:lnTo>
                    <a:pt x="26500537" y="0"/>
                  </a:lnTo>
                  <a:lnTo>
                    <a:pt x="26500537" y="18738088"/>
                  </a:lnTo>
                  <a:lnTo>
                    <a:pt x="0" y="187380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">
                <a:alphaModFix amt="14000"/>
              </a:blip>
              <a:stretch>
                <a:fillRect/>
              </a:stretch>
            </a:blipFill>
          </p:spPr>
        </p:sp>
        <p:sp>
          <p:nvSpPr>
            <p:cNvPr id="10" name="Freeform 10"/>
            <p:cNvSpPr/>
            <p:nvPr/>
          </p:nvSpPr>
          <p:spPr>
            <a:xfrm flipH="1">
              <a:off x="21215609" y="10250613"/>
              <a:ext cx="3518302" cy="3516836"/>
            </a:xfrm>
            <a:custGeom>
              <a:avLst/>
              <a:gdLst/>
              <a:ahLst/>
              <a:cxnLst/>
              <a:rect l="l" t="t" r="r" b="b"/>
              <a:pathLst>
                <a:path w="3518302" h="3516836">
                  <a:moveTo>
                    <a:pt x="3518302" y="0"/>
                  </a:moveTo>
                  <a:lnTo>
                    <a:pt x="0" y="0"/>
                  </a:lnTo>
                  <a:lnTo>
                    <a:pt x="0" y="3516837"/>
                  </a:lnTo>
                  <a:lnTo>
                    <a:pt x="3518302" y="3516837"/>
                  </a:lnTo>
                  <a:lnTo>
                    <a:pt x="3518302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11" name="Freeform 11"/>
          <p:cNvSpPr/>
          <p:nvPr/>
        </p:nvSpPr>
        <p:spPr>
          <a:xfrm>
            <a:off x="-497849" y="0"/>
            <a:ext cx="20591987" cy="12020572"/>
          </a:xfrm>
          <a:custGeom>
            <a:avLst/>
            <a:gdLst/>
            <a:ahLst/>
            <a:cxnLst/>
            <a:rect l="l" t="t" r="r" b="b"/>
            <a:pathLst>
              <a:path w="20591987" h="12020572">
                <a:moveTo>
                  <a:pt x="0" y="0"/>
                </a:moveTo>
                <a:lnTo>
                  <a:pt x="20591987" y="0"/>
                </a:lnTo>
                <a:lnTo>
                  <a:pt x="20591987" y="12020572"/>
                </a:lnTo>
                <a:lnTo>
                  <a:pt x="0" y="1202057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aphicFrame>
        <p:nvGraphicFramePr>
          <p:cNvPr id="12" name="Table 12"/>
          <p:cNvGraphicFramePr>
            <a:graphicFrameLocks noGrp="1"/>
          </p:cNvGraphicFramePr>
          <p:nvPr/>
        </p:nvGraphicFramePr>
        <p:xfrm>
          <a:off x="3496177" y="3324225"/>
          <a:ext cx="11295646" cy="3638550"/>
        </p:xfrm>
        <a:graphic>
          <a:graphicData uri="http://schemas.openxmlformats.org/drawingml/2006/table">
            <a:tbl>
              <a:tblPr/>
              <a:tblGrid>
                <a:gridCol w="5647823"/>
                <a:gridCol w="5647823"/>
              </a:tblGrid>
              <a:tr h="1819275">
                <a:tc>
                  <a:txBody>
                    <a:bodyPr rtlCol="0"/>
                    <a:lstStyle/>
                    <a:p>
                      <a:pPr algn="ctr">
                        <a:lnSpc>
                          <a:spcPts val="9100"/>
                        </a:lnSpc>
                        <a:defRPr/>
                      </a:pPr>
                      <a:r>
                        <a:rPr lang="en-US" sz="6500" b="1">
                          <a:solidFill>
                            <a:srgbClr val="05014A"/>
                          </a:solidFill>
                          <a:latin typeface="Helvetica Now Bold" panose="020B0804030202020204"/>
                          <a:ea typeface="Helvetica Now Bold" panose="020B0804030202020204"/>
                          <a:cs typeface="Helvetica Now Bold" panose="020B0804030202020204"/>
                          <a:sym typeface="Helvetica Now Bold" panose="020B0804030202020204"/>
                        </a:rPr>
                        <a:t>SSS LOAN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9100"/>
                        </a:lnSpc>
                        <a:defRPr/>
                      </a:pPr>
                      <a:r>
                        <a:rPr lang="en-US" sz="6500" b="1">
                          <a:solidFill>
                            <a:srgbClr val="05014A"/>
                          </a:solidFill>
                          <a:latin typeface="Helvetica Now Bold" panose="020B0804030202020204"/>
                          <a:ea typeface="Helvetica Now Bold" panose="020B0804030202020204"/>
                          <a:cs typeface="Helvetica Now Bold" panose="020B0804030202020204"/>
                          <a:sym typeface="Helvetica Now Bold" panose="020B0804030202020204"/>
                        </a:rPr>
                        <a:t>15, 960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19275">
                <a:tc>
                  <a:txBody>
                    <a:bodyPr rtlCol="0"/>
                    <a:lstStyle/>
                    <a:p>
                      <a:pPr algn="ctr">
                        <a:lnSpc>
                          <a:spcPts val="9100"/>
                        </a:lnSpc>
                        <a:defRPr/>
                      </a:pPr>
                      <a:r>
                        <a:rPr lang="en-US" sz="6500" b="1">
                          <a:solidFill>
                            <a:srgbClr val="05014A"/>
                          </a:solidFill>
                          <a:latin typeface="Helvetica Now Bold" panose="020B0804030202020204"/>
                          <a:ea typeface="Helvetica Now Bold" panose="020B0804030202020204"/>
                          <a:cs typeface="Helvetica Now Bold" panose="020B0804030202020204"/>
                          <a:sym typeface="Helvetica Now Bold" panose="020B0804030202020204"/>
                        </a:rPr>
                        <a:t>APC LOAN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9100"/>
                        </a:lnSpc>
                        <a:defRPr/>
                      </a:pPr>
                      <a:r>
                        <a:rPr lang="en-US" sz="6500" b="1">
                          <a:solidFill>
                            <a:srgbClr val="05014A"/>
                          </a:solidFill>
                          <a:latin typeface="Helvetica Now Bold" panose="020B0804030202020204"/>
                          <a:ea typeface="Helvetica Now Bold" panose="020B0804030202020204"/>
                          <a:cs typeface="Helvetica Now Bold" panose="020B0804030202020204"/>
                          <a:sym typeface="Helvetica Now Bold" panose="020B0804030202020204"/>
                        </a:rPr>
                        <a:t>2,700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3" name="TextBox 13"/>
          <p:cNvSpPr txBox="1"/>
          <p:nvPr/>
        </p:nvSpPr>
        <p:spPr>
          <a:xfrm>
            <a:off x="1612677" y="876300"/>
            <a:ext cx="6510827" cy="14414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900"/>
              </a:lnSpc>
              <a:spcBef>
                <a:spcPct val="0"/>
              </a:spcBef>
            </a:pPr>
            <a:r>
              <a:rPr lang="en-US" sz="8500" b="1">
                <a:solidFill>
                  <a:srgbClr val="418CE3"/>
                </a:solidFill>
                <a:latin typeface="Helvetica Now Bold" panose="020B0804030202020204"/>
                <a:ea typeface="Helvetica Now Bold" panose="020B0804030202020204"/>
                <a:cs typeface="Helvetica Now Bold" panose="020B0804030202020204"/>
                <a:sym typeface="Helvetica Now Bold" panose="020B0804030202020204"/>
              </a:rPr>
              <a:t>TAKE AWAY</a:t>
            </a:r>
            <a:endParaRPr lang="en-US" sz="8500" b="1">
              <a:solidFill>
                <a:srgbClr val="418CE3"/>
              </a:solidFill>
              <a:latin typeface="Helvetica Now Bold" panose="020B0804030202020204"/>
              <a:ea typeface="Helvetica Now Bold" panose="020B0804030202020204"/>
              <a:cs typeface="Helvetica Now Bold" panose="020B0804030202020204"/>
              <a:sym typeface="Helvetica Now Bold" panose="020B0804030202020204"/>
            </a:endParaRPr>
          </a:p>
        </p:txBody>
      </p:sp>
    </p:spTree>
  </p:cSld>
  <p:clrMapOvr>
    <a:masterClrMapping/>
  </p:clrMapOvr>
  <p:transition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6640449" y="3927697"/>
            <a:ext cx="1483054" cy="448621"/>
            <a:chOff x="0" y="0"/>
            <a:chExt cx="390599" cy="11815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90599" cy="118155"/>
            </a:xfrm>
            <a:custGeom>
              <a:avLst/>
              <a:gdLst/>
              <a:ahLst/>
              <a:cxnLst/>
              <a:rect l="l" t="t" r="r" b="b"/>
              <a:pathLst>
                <a:path w="390599" h="118155">
                  <a:moveTo>
                    <a:pt x="59078" y="0"/>
                  </a:moveTo>
                  <a:lnTo>
                    <a:pt x="331521" y="0"/>
                  </a:lnTo>
                  <a:cubicBezTo>
                    <a:pt x="347189" y="0"/>
                    <a:pt x="362216" y="6224"/>
                    <a:pt x="373295" y="17303"/>
                  </a:cubicBezTo>
                  <a:cubicBezTo>
                    <a:pt x="384374" y="28383"/>
                    <a:pt x="390599" y="43409"/>
                    <a:pt x="390599" y="59078"/>
                  </a:cubicBezTo>
                  <a:lnTo>
                    <a:pt x="390599" y="59078"/>
                  </a:lnTo>
                  <a:cubicBezTo>
                    <a:pt x="390599" y="74746"/>
                    <a:pt x="384374" y="89773"/>
                    <a:pt x="373295" y="100852"/>
                  </a:cubicBezTo>
                  <a:cubicBezTo>
                    <a:pt x="362216" y="111931"/>
                    <a:pt x="347189" y="118155"/>
                    <a:pt x="331521" y="118155"/>
                  </a:cubicBezTo>
                  <a:lnTo>
                    <a:pt x="59078" y="118155"/>
                  </a:lnTo>
                  <a:cubicBezTo>
                    <a:pt x="43409" y="118155"/>
                    <a:pt x="28383" y="111931"/>
                    <a:pt x="17303" y="100852"/>
                  </a:cubicBezTo>
                  <a:cubicBezTo>
                    <a:pt x="6224" y="89773"/>
                    <a:pt x="0" y="74746"/>
                    <a:pt x="0" y="59078"/>
                  </a:cubicBezTo>
                  <a:lnTo>
                    <a:pt x="0" y="59078"/>
                  </a:lnTo>
                  <a:cubicBezTo>
                    <a:pt x="0" y="43409"/>
                    <a:pt x="6224" y="28383"/>
                    <a:pt x="17303" y="17303"/>
                  </a:cubicBezTo>
                  <a:cubicBezTo>
                    <a:pt x="28383" y="6224"/>
                    <a:pt x="43409" y="0"/>
                    <a:pt x="59078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390599" cy="1562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r>
                <a:rPr lang="en-US" sz="1900">
                  <a:solidFill>
                    <a:srgbClr val="FFFFFF"/>
                  </a:solidFill>
                  <a:latin typeface="Canva Sans" panose="020B0503030501040103"/>
                  <a:ea typeface="Canva Sans" panose="020B0503030501040103"/>
                  <a:cs typeface="Canva Sans" panose="020B0503030501040103"/>
                  <a:sym typeface="Canva Sans" panose="020B0503030501040103"/>
                </a:rPr>
                <a:t>OneP</a:t>
              </a:r>
              <a:endParaRPr lang="en-US" sz="1900">
                <a:solidFill>
                  <a:srgbClr val="FFFFFF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 rot="0">
            <a:off x="-262434" y="0"/>
            <a:ext cx="19875403" cy="14053566"/>
            <a:chOff x="0" y="0"/>
            <a:chExt cx="26500537" cy="1873808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6500537" cy="18738088"/>
            </a:xfrm>
            <a:custGeom>
              <a:avLst/>
              <a:gdLst/>
              <a:ahLst/>
              <a:cxnLst/>
              <a:rect l="l" t="t" r="r" b="b"/>
              <a:pathLst>
                <a:path w="26500537" h="18738088">
                  <a:moveTo>
                    <a:pt x="0" y="0"/>
                  </a:moveTo>
                  <a:lnTo>
                    <a:pt x="26500537" y="0"/>
                  </a:lnTo>
                  <a:lnTo>
                    <a:pt x="26500537" y="18738088"/>
                  </a:lnTo>
                  <a:lnTo>
                    <a:pt x="0" y="187380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">
                <a:alphaModFix amt="14000"/>
              </a:blip>
              <a:stretch>
                <a:fillRect/>
              </a:stretch>
            </a:blipFill>
          </p:spPr>
        </p:sp>
        <p:sp>
          <p:nvSpPr>
            <p:cNvPr id="7" name="Freeform 7"/>
            <p:cNvSpPr/>
            <p:nvPr/>
          </p:nvSpPr>
          <p:spPr>
            <a:xfrm flipH="1">
              <a:off x="21215609" y="10250613"/>
              <a:ext cx="3518302" cy="3516836"/>
            </a:xfrm>
            <a:custGeom>
              <a:avLst/>
              <a:gdLst/>
              <a:ahLst/>
              <a:cxnLst/>
              <a:rect l="l" t="t" r="r" b="b"/>
              <a:pathLst>
                <a:path w="3518302" h="3516836">
                  <a:moveTo>
                    <a:pt x="3518302" y="0"/>
                  </a:moveTo>
                  <a:lnTo>
                    <a:pt x="0" y="0"/>
                  </a:lnTo>
                  <a:lnTo>
                    <a:pt x="0" y="3516837"/>
                  </a:lnTo>
                  <a:lnTo>
                    <a:pt x="3518302" y="3516837"/>
                  </a:lnTo>
                  <a:lnTo>
                    <a:pt x="3518302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8" name="Freeform 8"/>
          <p:cNvSpPr/>
          <p:nvPr/>
        </p:nvSpPr>
        <p:spPr>
          <a:xfrm>
            <a:off x="-408458" y="710052"/>
            <a:ext cx="20591987" cy="12020572"/>
          </a:xfrm>
          <a:custGeom>
            <a:avLst/>
            <a:gdLst/>
            <a:ahLst/>
            <a:cxnLst/>
            <a:rect l="l" t="t" r="r" b="b"/>
            <a:pathLst>
              <a:path w="20591987" h="12020572">
                <a:moveTo>
                  <a:pt x="0" y="0"/>
                </a:moveTo>
                <a:lnTo>
                  <a:pt x="20591986" y="0"/>
                </a:lnTo>
                <a:lnTo>
                  <a:pt x="20591986" y="12020573"/>
                </a:lnTo>
                <a:lnTo>
                  <a:pt x="0" y="1202057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aphicFrame>
        <p:nvGraphicFramePr>
          <p:cNvPr id="9" name="Table 9"/>
          <p:cNvGraphicFramePr>
            <a:graphicFrameLocks noGrp="1"/>
          </p:cNvGraphicFramePr>
          <p:nvPr/>
        </p:nvGraphicFramePr>
        <p:xfrm>
          <a:off x="1028700" y="2448553"/>
          <a:ext cx="16025323" cy="6610350"/>
        </p:xfrm>
        <a:graphic>
          <a:graphicData uri="http://schemas.openxmlformats.org/drawingml/2006/table">
            <a:tbl>
              <a:tblPr/>
              <a:tblGrid>
                <a:gridCol w="7741129"/>
                <a:gridCol w="8284194"/>
              </a:tblGrid>
              <a:tr h="1322070">
                <a:tc>
                  <a:txBody>
                    <a:bodyPr rtlCol="0"/>
                    <a:lstStyle/>
                    <a:p>
                      <a:pPr algn="ctr">
                        <a:lnSpc>
                          <a:spcPts val="5880"/>
                        </a:lnSpc>
                        <a:defRPr/>
                      </a:pPr>
                      <a:r>
                        <a:rPr lang="en-US" sz="4200" b="1">
                          <a:solidFill>
                            <a:srgbClr val="05014A"/>
                          </a:solidFill>
                          <a:latin typeface="Helvetica Now Bold" panose="020B0804030202020204"/>
                          <a:ea typeface="Helvetica Now Bold" panose="020B0804030202020204"/>
                          <a:cs typeface="Helvetica Now Bold" panose="020B0804030202020204"/>
                          <a:sym typeface="Helvetica Now Bold" panose="020B0804030202020204"/>
                        </a:rPr>
                        <a:t>BASIC MP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5880"/>
                        </a:lnSpc>
                        <a:defRPr/>
                      </a:pPr>
                      <a:r>
                        <a:rPr lang="en-US" sz="4200" b="1">
                          <a:solidFill>
                            <a:srgbClr val="05014A"/>
                          </a:solidFill>
                          <a:latin typeface="Helvetica Now Bold" panose="020B0804030202020204"/>
                          <a:ea typeface="Helvetica Now Bold" panose="020B0804030202020204"/>
                          <a:cs typeface="Helvetica Now Bold" panose="020B0804030202020204"/>
                          <a:sym typeface="Helvetica Now Bold" panose="020B0804030202020204"/>
                        </a:rPr>
                        <a:t>2,422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22070">
                <a:tc>
                  <a:txBody>
                    <a:bodyPr rtlCol="0"/>
                    <a:lstStyle/>
                    <a:p>
                      <a:pPr algn="ctr">
                        <a:lnSpc>
                          <a:spcPts val="5880"/>
                        </a:lnSpc>
                        <a:defRPr/>
                      </a:pPr>
                      <a:r>
                        <a:rPr lang="en-US" sz="4200" b="1">
                          <a:solidFill>
                            <a:srgbClr val="05014A"/>
                          </a:solidFill>
                          <a:latin typeface="Helvetica Now Bold" panose="020B0804030202020204"/>
                          <a:ea typeface="Helvetica Now Bold" panose="020B0804030202020204"/>
                          <a:cs typeface="Helvetica Now Bold" panose="020B0804030202020204"/>
                          <a:sym typeface="Helvetica Now Bold" panose="020B0804030202020204"/>
                        </a:rPr>
                        <a:t>DEPENDENTS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5880"/>
                        </a:lnSpc>
                        <a:defRPr/>
                      </a:pPr>
                      <a:r>
                        <a:rPr lang="en-US" sz="4200" b="1">
                          <a:solidFill>
                            <a:srgbClr val="05014A"/>
                          </a:solidFill>
                          <a:latin typeface="Helvetica Now Bold" panose="020B0804030202020204"/>
                          <a:ea typeface="Helvetica Now Bold" panose="020B0804030202020204"/>
                          <a:cs typeface="Helvetica Now Bold" panose="020B0804030202020204"/>
                          <a:sym typeface="Helvetica Now Bold" panose="020B0804030202020204"/>
                        </a:rPr>
                        <a:t>1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22070">
                <a:tc>
                  <a:txBody>
                    <a:bodyPr rtlCol="0"/>
                    <a:lstStyle/>
                    <a:p>
                      <a:pPr algn="ctr">
                        <a:lnSpc>
                          <a:spcPts val="5880"/>
                        </a:lnSpc>
                        <a:defRPr/>
                      </a:pPr>
                      <a:r>
                        <a:rPr lang="en-US" sz="4200" b="1">
                          <a:solidFill>
                            <a:srgbClr val="05014A"/>
                          </a:solidFill>
                          <a:latin typeface="Helvetica Now Bold" panose="020B0804030202020204"/>
                          <a:ea typeface="Helvetica Now Bold" panose="020B0804030202020204"/>
                          <a:cs typeface="Helvetica Now Bold" panose="020B0804030202020204"/>
                          <a:sym typeface="Helvetica Now Bold" panose="020B0804030202020204"/>
                        </a:rPr>
                        <a:t>OUTSTANDING BALANCE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5880"/>
                        </a:lnSpc>
                        <a:defRPr/>
                      </a:pPr>
                      <a:r>
                        <a:rPr lang="en-US" sz="4200" b="1">
                          <a:solidFill>
                            <a:srgbClr val="05014A"/>
                          </a:solidFill>
                          <a:latin typeface="Helvetica Now Bold" panose="020B0804030202020204"/>
                          <a:ea typeface="Helvetica Now Bold" panose="020B0804030202020204"/>
                          <a:cs typeface="Helvetica Now Bold" panose="020B0804030202020204"/>
                          <a:sym typeface="Helvetica Now Bold" panose="020B0804030202020204"/>
                        </a:rPr>
                        <a:t>20,393.33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22070">
                <a:tc>
                  <a:txBody>
                    <a:bodyPr rtlCol="0"/>
                    <a:lstStyle/>
                    <a:p>
                      <a:pPr algn="ctr">
                        <a:lnSpc>
                          <a:spcPts val="5880"/>
                        </a:lnSpc>
                        <a:defRPr/>
                      </a:pPr>
                      <a:r>
                        <a:rPr lang="en-US" sz="4200" b="1">
                          <a:solidFill>
                            <a:srgbClr val="05014A"/>
                          </a:solidFill>
                          <a:latin typeface="Helvetica Now Bold" panose="020B0804030202020204"/>
                          <a:ea typeface="Helvetica Now Bold" panose="020B0804030202020204"/>
                          <a:cs typeface="Helvetica Now Bold" panose="020B0804030202020204"/>
                          <a:sym typeface="Helvetica Now Bold" panose="020B0804030202020204"/>
                        </a:rPr>
                        <a:t>TOTAL MP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5880"/>
                        </a:lnSpc>
                        <a:defRPr/>
                      </a:pPr>
                      <a:r>
                        <a:rPr lang="en-US" sz="4200" b="1">
                          <a:solidFill>
                            <a:srgbClr val="05014A"/>
                          </a:solidFill>
                          <a:latin typeface="Helvetica Now Bold" panose="020B0804030202020204"/>
                          <a:ea typeface="Helvetica Now Bold" panose="020B0804030202020204"/>
                          <a:cs typeface="Helvetica Now Bold" panose="020B0804030202020204"/>
                          <a:sym typeface="Helvetica Now Bold" panose="020B0804030202020204"/>
                        </a:rPr>
                        <a:t>3640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22070">
                <a:tc>
                  <a:txBody>
                    <a:bodyPr rtlCol="0"/>
                    <a:lstStyle/>
                    <a:p>
                      <a:pPr algn="ctr">
                        <a:lnSpc>
                          <a:spcPts val="5880"/>
                        </a:lnSpc>
                        <a:defRPr/>
                      </a:pPr>
                      <a:r>
                        <a:rPr lang="en-US" sz="4200" b="1">
                          <a:solidFill>
                            <a:srgbClr val="05014A"/>
                          </a:solidFill>
                          <a:latin typeface="Helvetica Now Bold" panose="020B0804030202020204"/>
                          <a:ea typeface="Helvetica Now Bold" panose="020B0804030202020204"/>
                          <a:cs typeface="Helvetica Now Bold" panose="020B0804030202020204"/>
                          <a:sym typeface="Helvetica Now Bold" panose="020B0804030202020204"/>
                        </a:rPr>
                        <a:t>AMP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5880"/>
                        </a:lnSpc>
                        <a:defRPr/>
                      </a:pPr>
                      <a:r>
                        <a:rPr lang="en-US" sz="4200" b="1">
                          <a:solidFill>
                            <a:srgbClr val="05014A"/>
                          </a:solidFill>
                          <a:latin typeface="Helvetica Now Bold" panose="020B0804030202020204"/>
                          <a:ea typeface="Helvetica Now Bold" panose="020B0804030202020204"/>
                          <a:cs typeface="Helvetica Now Bold" panose="020B0804030202020204"/>
                          <a:sym typeface="Helvetica Now Bold" panose="020B0804030202020204"/>
                        </a:rPr>
                        <a:t>3400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5014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0" name="TextBox 10"/>
          <p:cNvSpPr txBox="1"/>
          <p:nvPr/>
        </p:nvSpPr>
        <p:spPr>
          <a:xfrm>
            <a:off x="3782999" y="1200928"/>
            <a:ext cx="11752046" cy="8485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85"/>
              </a:lnSpc>
            </a:pPr>
            <a:r>
              <a:rPr lang="en-US" sz="9780" b="1">
                <a:solidFill>
                  <a:srgbClr val="418CE3"/>
                </a:solidFill>
                <a:latin typeface="Oswald Bold" panose="00000800000000000000"/>
                <a:ea typeface="Oswald Bold" panose="00000800000000000000"/>
                <a:cs typeface="Oswald Bold" panose="00000800000000000000"/>
                <a:sym typeface="Oswald Bold" panose="00000800000000000000"/>
              </a:rPr>
              <a:t>WITH DEPENDENTS</a:t>
            </a:r>
            <a:endParaRPr lang="en-US" sz="9780" b="1">
              <a:solidFill>
                <a:srgbClr val="418CE3"/>
              </a:solidFill>
              <a:latin typeface="Oswald Bold" panose="00000800000000000000"/>
              <a:ea typeface="Oswald Bold" panose="00000800000000000000"/>
              <a:cs typeface="Oswald Bold" panose="00000800000000000000"/>
              <a:sym typeface="Oswald Bold" panose="00000800000000000000"/>
            </a:endParaRPr>
          </a:p>
        </p:txBody>
      </p:sp>
    </p:spTree>
  </p:cSld>
  <p:clrMapOvr>
    <a:masterClrMapping/>
  </p:clrMapOvr>
  <p:transition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6640449" y="3927697"/>
            <a:ext cx="1483054" cy="448621"/>
            <a:chOff x="0" y="0"/>
            <a:chExt cx="390599" cy="11815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90599" cy="118155"/>
            </a:xfrm>
            <a:custGeom>
              <a:avLst/>
              <a:gdLst/>
              <a:ahLst/>
              <a:cxnLst/>
              <a:rect l="l" t="t" r="r" b="b"/>
              <a:pathLst>
                <a:path w="390599" h="118155">
                  <a:moveTo>
                    <a:pt x="59078" y="0"/>
                  </a:moveTo>
                  <a:lnTo>
                    <a:pt x="331521" y="0"/>
                  </a:lnTo>
                  <a:cubicBezTo>
                    <a:pt x="347189" y="0"/>
                    <a:pt x="362216" y="6224"/>
                    <a:pt x="373295" y="17303"/>
                  </a:cubicBezTo>
                  <a:cubicBezTo>
                    <a:pt x="384374" y="28383"/>
                    <a:pt x="390599" y="43409"/>
                    <a:pt x="390599" y="59078"/>
                  </a:cubicBezTo>
                  <a:lnTo>
                    <a:pt x="390599" y="59078"/>
                  </a:lnTo>
                  <a:cubicBezTo>
                    <a:pt x="390599" y="74746"/>
                    <a:pt x="384374" y="89773"/>
                    <a:pt x="373295" y="100852"/>
                  </a:cubicBezTo>
                  <a:cubicBezTo>
                    <a:pt x="362216" y="111931"/>
                    <a:pt x="347189" y="118155"/>
                    <a:pt x="331521" y="118155"/>
                  </a:cubicBezTo>
                  <a:lnTo>
                    <a:pt x="59078" y="118155"/>
                  </a:lnTo>
                  <a:cubicBezTo>
                    <a:pt x="43409" y="118155"/>
                    <a:pt x="28383" y="111931"/>
                    <a:pt x="17303" y="100852"/>
                  </a:cubicBezTo>
                  <a:cubicBezTo>
                    <a:pt x="6224" y="89773"/>
                    <a:pt x="0" y="74746"/>
                    <a:pt x="0" y="59078"/>
                  </a:cubicBezTo>
                  <a:lnTo>
                    <a:pt x="0" y="59078"/>
                  </a:lnTo>
                  <a:cubicBezTo>
                    <a:pt x="0" y="43409"/>
                    <a:pt x="6224" y="28383"/>
                    <a:pt x="17303" y="17303"/>
                  </a:cubicBezTo>
                  <a:cubicBezTo>
                    <a:pt x="28383" y="6224"/>
                    <a:pt x="43409" y="0"/>
                    <a:pt x="59078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390599" cy="1562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r>
                <a:rPr lang="en-US" sz="1900">
                  <a:solidFill>
                    <a:srgbClr val="FFFFFF"/>
                  </a:solidFill>
                  <a:latin typeface="Canva Sans" panose="020B0503030501040103"/>
                  <a:ea typeface="Canva Sans" panose="020B0503030501040103"/>
                  <a:cs typeface="Canva Sans" panose="020B0503030501040103"/>
                  <a:sym typeface="Canva Sans" panose="020B0503030501040103"/>
                </a:rPr>
                <a:t>OneP</a:t>
              </a:r>
              <a:endParaRPr lang="en-US" sz="1900">
                <a:solidFill>
                  <a:srgbClr val="FFFFFF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 rot="0">
            <a:off x="-262434" y="0"/>
            <a:ext cx="19875403" cy="14053566"/>
            <a:chOff x="0" y="0"/>
            <a:chExt cx="26500537" cy="1873808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6500537" cy="18738088"/>
            </a:xfrm>
            <a:custGeom>
              <a:avLst/>
              <a:gdLst/>
              <a:ahLst/>
              <a:cxnLst/>
              <a:rect l="l" t="t" r="r" b="b"/>
              <a:pathLst>
                <a:path w="26500537" h="18738088">
                  <a:moveTo>
                    <a:pt x="0" y="0"/>
                  </a:moveTo>
                  <a:lnTo>
                    <a:pt x="26500537" y="0"/>
                  </a:lnTo>
                  <a:lnTo>
                    <a:pt x="26500537" y="18738088"/>
                  </a:lnTo>
                  <a:lnTo>
                    <a:pt x="0" y="187380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">
                <a:alphaModFix amt="14000"/>
              </a:blip>
              <a:stretch>
                <a:fillRect/>
              </a:stretch>
            </a:blipFill>
          </p:spPr>
        </p:sp>
        <p:sp>
          <p:nvSpPr>
            <p:cNvPr id="7" name="Freeform 7"/>
            <p:cNvSpPr/>
            <p:nvPr/>
          </p:nvSpPr>
          <p:spPr>
            <a:xfrm flipH="1">
              <a:off x="21215609" y="10250613"/>
              <a:ext cx="3518302" cy="3516836"/>
            </a:xfrm>
            <a:custGeom>
              <a:avLst/>
              <a:gdLst/>
              <a:ahLst/>
              <a:cxnLst/>
              <a:rect l="l" t="t" r="r" b="b"/>
              <a:pathLst>
                <a:path w="3518302" h="3516836">
                  <a:moveTo>
                    <a:pt x="3518302" y="0"/>
                  </a:moveTo>
                  <a:lnTo>
                    <a:pt x="0" y="0"/>
                  </a:lnTo>
                  <a:lnTo>
                    <a:pt x="0" y="3516837"/>
                  </a:lnTo>
                  <a:lnTo>
                    <a:pt x="3518302" y="3516837"/>
                  </a:lnTo>
                  <a:lnTo>
                    <a:pt x="3518302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8" name="Freeform 8"/>
          <p:cNvSpPr/>
          <p:nvPr/>
        </p:nvSpPr>
        <p:spPr>
          <a:xfrm>
            <a:off x="-448045" y="1028700"/>
            <a:ext cx="20591987" cy="12020572"/>
          </a:xfrm>
          <a:custGeom>
            <a:avLst/>
            <a:gdLst/>
            <a:ahLst/>
            <a:cxnLst/>
            <a:rect l="l" t="t" r="r" b="b"/>
            <a:pathLst>
              <a:path w="20591987" h="12020572">
                <a:moveTo>
                  <a:pt x="0" y="0"/>
                </a:moveTo>
                <a:lnTo>
                  <a:pt x="20591987" y="0"/>
                </a:lnTo>
                <a:lnTo>
                  <a:pt x="20591987" y="12020572"/>
                </a:lnTo>
                <a:lnTo>
                  <a:pt x="0" y="1202057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3267977" y="563003"/>
            <a:ext cx="11752046" cy="8707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40"/>
              </a:lnSpc>
            </a:pPr>
            <a:r>
              <a:rPr lang="en-US" sz="10080" b="1">
                <a:solidFill>
                  <a:srgbClr val="418CE3"/>
                </a:solidFill>
                <a:latin typeface="Oswald Bold" panose="00000800000000000000"/>
                <a:ea typeface="Oswald Bold" panose="00000800000000000000"/>
                <a:cs typeface="Oswald Bold" panose="00000800000000000000"/>
                <a:sym typeface="Oswald Bold" panose="00000800000000000000"/>
              </a:rPr>
              <a:t>COMPUTATION</a:t>
            </a:r>
            <a:endParaRPr lang="en-US" sz="10080" b="1">
              <a:solidFill>
                <a:srgbClr val="418CE3"/>
              </a:solidFill>
              <a:latin typeface="Oswald Bold" panose="00000800000000000000"/>
              <a:ea typeface="Oswald Bold" panose="00000800000000000000"/>
              <a:cs typeface="Oswald Bold" panose="00000800000000000000"/>
              <a:sym typeface="Oswald Bold" panose="00000800000000000000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3423634" y="2823125"/>
            <a:ext cx="10905530" cy="13684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  <a:spcBef>
                <a:spcPct val="0"/>
              </a:spcBef>
            </a:pPr>
            <a:r>
              <a:rPr lang="en-US" sz="8000" b="1">
                <a:solidFill>
                  <a:srgbClr val="05014A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 = 1,700 * 12 = 20,400  </a:t>
            </a:r>
            <a:endParaRPr lang="en-US" sz="8000" b="1">
              <a:solidFill>
                <a:srgbClr val="05014A"/>
              </a:solidFill>
              <a:latin typeface="Canva Sans Bold" panose="020B0803030501040103"/>
              <a:ea typeface="Canva Sans Bold" panose="020B0803030501040103"/>
              <a:cs typeface="Canva Sans Bold" panose="020B0803030501040103"/>
              <a:sym typeface="Canva Sans Bold" panose="020B0803030501040103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2080801" y="5452832"/>
            <a:ext cx="13187157" cy="13606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105"/>
              </a:lnSpc>
              <a:spcBef>
                <a:spcPct val="0"/>
              </a:spcBef>
            </a:pPr>
            <a:r>
              <a:rPr lang="en-US" sz="7930" b="1">
                <a:solidFill>
                  <a:srgbClr val="05014A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= 20,400 * 5% = 1,020</a:t>
            </a:r>
            <a:endParaRPr lang="en-US" sz="7930" b="1">
              <a:solidFill>
                <a:srgbClr val="05014A"/>
              </a:solidFill>
              <a:latin typeface="Canva Sans Bold" panose="020B0803030501040103"/>
              <a:ea typeface="Canva Sans Bold" panose="020B0803030501040103"/>
              <a:cs typeface="Canva Sans Bold" panose="020B0803030501040103"/>
              <a:sym typeface="Canva Sans Bold" panose="020B0803030501040103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799927" y="8450891"/>
            <a:ext cx="17638497" cy="13684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  <a:spcBef>
                <a:spcPct val="0"/>
              </a:spcBef>
            </a:pPr>
            <a:r>
              <a:rPr lang="en-US" sz="8000" b="1">
                <a:solidFill>
                  <a:srgbClr val="05014A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= 20,400 * 5.5% =  19,380</a:t>
            </a:r>
            <a:endParaRPr lang="en-US" sz="8000" b="1">
              <a:solidFill>
                <a:srgbClr val="05014A"/>
              </a:solidFill>
              <a:latin typeface="Canva Sans Bold" panose="020B0803030501040103"/>
              <a:ea typeface="Canva Sans Bold" panose="020B0803030501040103"/>
              <a:cs typeface="Canva Sans Bold" panose="020B0803030501040103"/>
              <a:sym typeface="Canva Sans Bold" panose="020B0803030501040103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34085" y="1439189"/>
            <a:ext cx="10909505" cy="14414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900"/>
              </a:lnSpc>
              <a:spcBef>
                <a:spcPct val="0"/>
              </a:spcBef>
            </a:pPr>
            <a:r>
              <a:rPr lang="en-US" sz="8500" b="1">
                <a:solidFill>
                  <a:srgbClr val="418CE3"/>
                </a:solidFill>
                <a:latin typeface="Helvetica Now Bold" panose="020B0804030202020204"/>
                <a:ea typeface="Helvetica Now Bold" panose="020B0804030202020204"/>
                <a:cs typeface="Helvetica Now Bold" panose="020B0804030202020204"/>
                <a:sym typeface="Helvetica Now Bold" panose="020B0804030202020204"/>
              </a:rPr>
              <a:t>LOAN AMOUNT</a:t>
            </a:r>
            <a:endParaRPr lang="en-US" sz="8500" b="1">
              <a:solidFill>
                <a:srgbClr val="418CE3"/>
              </a:solidFill>
              <a:latin typeface="Helvetica Now Bold" panose="020B0804030202020204"/>
              <a:ea typeface="Helvetica Now Bold" panose="020B0804030202020204"/>
              <a:cs typeface="Helvetica Now Bold" panose="020B0804030202020204"/>
              <a:sym typeface="Helvetica Now Bold" panose="020B0804030202020204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508543" y="4163782"/>
            <a:ext cx="2027605" cy="14414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900"/>
              </a:lnSpc>
              <a:spcBef>
                <a:spcPct val="0"/>
              </a:spcBef>
            </a:pPr>
            <a:r>
              <a:rPr lang="en-US" sz="8500" b="1">
                <a:solidFill>
                  <a:srgbClr val="418CE3"/>
                </a:solidFill>
                <a:latin typeface="Helvetica Now Bold" panose="020B0804030202020204"/>
                <a:ea typeface="Helvetica Now Bold" panose="020B0804030202020204"/>
                <a:cs typeface="Helvetica Now Bold" panose="020B0804030202020204"/>
                <a:sym typeface="Helvetica Now Bold" panose="020B0804030202020204"/>
              </a:rPr>
              <a:t>CLI</a:t>
            </a:r>
            <a:endParaRPr lang="en-US" sz="8500" b="1">
              <a:solidFill>
                <a:srgbClr val="418CE3"/>
              </a:solidFill>
              <a:latin typeface="Helvetica Now Bold" panose="020B0804030202020204"/>
              <a:ea typeface="Helvetica Now Bold" panose="020B0804030202020204"/>
              <a:cs typeface="Helvetica Now Bold" panose="020B0804030202020204"/>
              <a:sym typeface="Helvetica Now Bold" panose="020B0804030202020204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508543" y="6756298"/>
            <a:ext cx="6168009" cy="14414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900"/>
              </a:lnSpc>
              <a:spcBef>
                <a:spcPct val="0"/>
              </a:spcBef>
            </a:pPr>
            <a:r>
              <a:rPr lang="en-US" sz="8500" b="1">
                <a:solidFill>
                  <a:srgbClr val="418CE3"/>
                </a:solidFill>
                <a:latin typeface="Helvetica Now Bold" panose="020B0804030202020204"/>
                <a:ea typeface="Helvetica Now Bold" panose="020B0804030202020204"/>
                <a:cs typeface="Helvetica Now Bold" panose="020B0804030202020204"/>
                <a:sym typeface="Helvetica Now Bold" panose="020B0804030202020204"/>
              </a:rPr>
              <a:t>CASH OUT </a:t>
            </a:r>
            <a:endParaRPr lang="en-US" sz="8500" b="1">
              <a:solidFill>
                <a:srgbClr val="418CE3"/>
              </a:solidFill>
              <a:latin typeface="Helvetica Now Bold" panose="020B0804030202020204"/>
              <a:ea typeface="Helvetica Now Bold" panose="020B0804030202020204"/>
              <a:cs typeface="Helvetica Now Bold" panose="020B0804030202020204"/>
              <a:sym typeface="Helvetica Now Bold" panose="020B0804030202020204"/>
            </a:endParaRPr>
          </a:p>
        </p:txBody>
      </p:sp>
    </p:spTree>
  </p:cSld>
  <p:clrMapOvr>
    <a:masterClrMapping/>
  </p:clrMapOvr>
  <p:transition>
    <p:wip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2379</Words>
  <Application>WPS Presentation</Application>
  <PresentationFormat>On-screen Show (4:3)</PresentationFormat>
  <Paragraphs>337</Paragraphs>
  <Slides>28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43" baseType="lpstr">
      <vt:lpstr>Arial</vt:lpstr>
      <vt:lpstr>SimSun</vt:lpstr>
      <vt:lpstr>Wingdings</vt:lpstr>
      <vt:lpstr>Canva Sans</vt:lpstr>
      <vt:lpstr>Heading Now 91-98 Bold Italics</vt:lpstr>
      <vt:lpstr>Heading Now 11-18 Bold Italics</vt:lpstr>
      <vt:lpstr>Helvetica Now</vt:lpstr>
      <vt:lpstr>Impact</vt:lpstr>
      <vt:lpstr>Helvetica Now Bold</vt:lpstr>
      <vt:lpstr>Oswald Bold</vt:lpstr>
      <vt:lpstr>Canva Sans Bold</vt:lpstr>
      <vt:lpstr>Microsoft YaHei</vt:lpstr>
      <vt:lpstr>Arial Unicode MS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Your paragraph text</dc:title>
  <dc:creator/>
  <cp:lastModifiedBy>Unknown</cp:lastModifiedBy>
  <cp:revision>2</cp:revision>
  <dcterms:created xsi:type="dcterms:W3CDTF">2006-08-16T00:00:00Z</dcterms:created>
  <dcterms:modified xsi:type="dcterms:W3CDTF">2025-05-25T10:04:13Z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30CC9BB4DA7E4F6DA8DC74F7F068CF81_12</vt:lpwstr>
  </property>
  <property fmtid="{D5CDD505-2E9C-101B-9397-08002B2CF9AE}" pid="3" name="KSOProductBuildVer">
    <vt:lpwstr>1033-12.2.0.21179</vt:lpwstr>
  </property>
</Properties>
</file>

<file path=docProps/thumbnail.jpeg>
</file>